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96" r:id="rId7"/>
    <p:sldMasterId id="2147483708" r:id="rId8"/>
    <p:sldMasterId id="2147483720" r:id="rId9"/>
    <p:sldMasterId id="2147483732" r:id="rId10"/>
  </p:sldMasterIdLst>
  <p:notesMasterIdLst>
    <p:notesMasterId r:id="rId71"/>
  </p:notesMasterIdLst>
  <p:handoutMasterIdLst>
    <p:handoutMasterId r:id="rId72"/>
  </p:handoutMasterIdLst>
  <p:sldIdLst>
    <p:sldId id="420" r:id="rId11"/>
    <p:sldId id="552" r:id="rId12"/>
    <p:sldId id="553" r:id="rId13"/>
    <p:sldId id="561" r:id="rId14"/>
    <p:sldId id="562" r:id="rId15"/>
    <p:sldId id="563" r:id="rId16"/>
    <p:sldId id="554" r:id="rId17"/>
    <p:sldId id="555" r:id="rId18"/>
    <p:sldId id="556" r:id="rId19"/>
    <p:sldId id="557" r:id="rId20"/>
    <p:sldId id="564" r:id="rId21"/>
    <p:sldId id="566" r:id="rId22"/>
    <p:sldId id="558" r:id="rId23"/>
    <p:sldId id="567" r:id="rId24"/>
    <p:sldId id="560" r:id="rId25"/>
    <p:sldId id="559" r:id="rId26"/>
    <p:sldId id="570" r:id="rId27"/>
    <p:sldId id="571" r:id="rId28"/>
    <p:sldId id="572" r:id="rId29"/>
    <p:sldId id="573" r:id="rId30"/>
    <p:sldId id="574" r:id="rId31"/>
    <p:sldId id="575" r:id="rId32"/>
    <p:sldId id="381" r:id="rId33"/>
    <p:sldId id="263" r:id="rId34"/>
    <p:sldId id="387" r:id="rId35"/>
    <p:sldId id="280" r:id="rId36"/>
    <p:sldId id="395" r:id="rId37"/>
    <p:sldId id="259" r:id="rId38"/>
    <p:sldId id="275" r:id="rId39"/>
    <p:sldId id="276" r:id="rId40"/>
    <p:sldId id="278" r:id="rId41"/>
    <p:sldId id="268" r:id="rId42"/>
    <p:sldId id="394" r:id="rId43"/>
    <p:sldId id="391" r:id="rId44"/>
    <p:sldId id="382" r:id="rId45"/>
    <p:sldId id="384" r:id="rId46"/>
    <p:sldId id="397" r:id="rId47"/>
    <p:sldId id="396" r:id="rId48"/>
    <p:sldId id="388" r:id="rId49"/>
    <p:sldId id="389" r:id="rId50"/>
    <p:sldId id="398" r:id="rId51"/>
    <p:sldId id="402" r:id="rId52"/>
    <p:sldId id="386" r:id="rId53"/>
    <p:sldId id="272" r:id="rId54"/>
    <p:sldId id="399" r:id="rId55"/>
    <p:sldId id="400" r:id="rId56"/>
    <p:sldId id="401" r:id="rId57"/>
    <p:sldId id="393" r:id="rId58"/>
    <p:sldId id="576" r:id="rId59"/>
    <p:sldId id="547" r:id="rId60"/>
    <p:sldId id="577" r:id="rId61"/>
    <p:sldId id="258" r:id="rId62"/>
    <p:sldId id="578" r:id="rId63"/>
    <p:sldId id="549" r:id="rId64"/>
    <p:sldId id="579" r:id="rId65"/>
    <p:sldId id="580" r:id="rId66"/>
    <p:sldId id="269" r:id="rId67"/>
    <p:sldId id="581" r:id="rId68"/>
    <p:sldId id="582" r:id="rId69"/>
    <p:sldId id="583" r:id="rId7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se Law Update" id="{AF9830D6-5E25-4D13-A94D-74CB032EA7CD}">
          <p14:sldIdLst>
            <p14:sldId id="420"/>
            <p14:sldId id="552"/>
            <p14:sldId id="553"/>
            <p14:sldId id="561"/>
            <p14:sldId id="562"/>
            <p14:sldId id="563"/>
            <p14:sldId id="554"/>
            <p14:sldId id="555"/>
            <p14:sldId id="556"/>
            <p14:sldId id="557"/>
            <p14:sldId id="564"/>
            <p14:sldId id="566"/>
            <p14:sldId id="558"/>
            <p14:sldId id="567"/>
            <p14:sldId id="560"/>
            <p14:sldId id="559"/>
            <p14:sldId id="570"/>
            <p14:sldId id="571"/>
            <p14:sldId id="572"/>
            <p14:sldId id="573"/>
          </p14:sldIdLst>
        </p14:section>
        <p14:section name="Specificity" id="{42657513-EB46-4EAD-8052-4F1992BBB7FB}">
          <p14:sldIdLst>
            <p14:sldId id="574"/>
            <p14:sldId id="575"/>
            <p14:sldId id="381"/>
            <p14:sldId id="263"/>
            <p14:sldId id="387"/>
            <p14:sldId id="280"/>
            <p14:sldId id="395"/>
            <p14:sldId id="259"/>
            <p14:sldId id="275"/>
            <p14:sldId id="276"/>
            <p14:sldId id="278"/>
            <p14:sldId id="268"/>
            <p14:sldId id="394"/>
            <p14:sldId id="391"/>
            <p14:sldId id="382"/>
            <p14:sldId id="384"/>
            <p14:sldId id="397"/>
            <p14:sldId id="396"/>
            <p14:sldId id="388"/>
            <p14:sldId id="389"/>
            <p14:sldId id="398"/>
            <p14:sldId id="402"/>
            <p14:sldId id="386"/>
            <p14:sldId id="272"/>
            <p14:sldId id="399"/>
            <p14:sldId id="400"/>
            <p14:sldId id="401"/>
            <p14:sldId id="393"/>
          </p14:sldIdLst>
        </p14:section>
        <p14:section name="E-File Appeal Portal" id="{84A3BC1F-772B-4CF8-B8C5-1C66DD8D4249}">
          <p14:sldIdLst>
            <p14:sldId id="576"/>
            <p14:sldId id="547"/>
            <p14:sldId id="577"/>
            <p14:sldId id="258"/>
            <p14:sldId id="578"/>
            <p14:sldId id="549"/>
            <p14:sldId id="579"/>
            <p14:sldId id="580"/>
            <p14:sldId id="269"/>
            <p14:sldId id="581"/>
            <p14:sldId id="582"/>
            <p14:sldId id="5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enseller, Liz" initials="WL" lastIdx="1" clrIdx="0">
    <p:extLst>
      <p:ext uri="{19B8F6BF-5375-455C-9EA6-DF929625EA0E}">
        <p15:presenceInfo xmlns:p15="http://schemas.microsoft.com/office/powerpoint/2012/main" userId="S::ewagensell@pa.gov::8a8c2b95-b455-4e67-8350-8f0d4ec78057" providerId="AD"/>
      </p:ext>
    </p:extLst>
  </p:cmAuthor>
  <p:cmAuthor id="2" name="Sostar, Janelle K" initials="SJK" lastIdx="1" clrIdx="1">
    <p:extLst>
      <p:ext uri="{19B8F6BF-5375-455C-9EA6-DF929625EA0E}">
        <p15:presenceInfo xmlns:p15="http://schemas.microsoft.com/office/powerpoint/2012/main" userId="Sostar, Janelle 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p:cViewPr varScale="1">
        <p:scale>
          <a:sx n="100" d="100"/>
          <a:sy n="100" d="100"/>
        </p:scale>
        <p:origin x="114" y="258"/>
      </p:cViewPr>
      <p:guideLst>
        <p:guide orient="horz" pos="2160"/>
        <p:guide pos="3840"/>
      </p:guideLst>
    </p:cSldViewPr>
  </p:slideViewPr>
  <p:outlineViewPr>
    <p:cViewPr>
      <p:scale>
        <a:sx n="33" d="100"/>
        <a:sy n="33" d="100"/>
      </p:scale>
      <p:origin x="0" y="-7902"/>
    </p:cViewPr>
  </p:outlineViewPr>
  <p:notesTextViewPr>
    <p:cViewPr>
      <p:scale>
        <a:sx n="1" d="1"/>
        <a:sy n="1" d="1"/>
      </p:scale>
      <p:origin x="0" y="0"/>
    </p:cViewPr>
  </p:notesTextViewPr>
  <p:sorterViewPr>
    <p:cViewPr>
      <p:scale>
        <a:sx n="100" d="100"/>
        <a:sy n="100" d="100"/>
      </p:scale>
      <p:origin x="0" y="-1284"/>
    </p:cViewPr>
  </p:sorterViewPr>
  <p:notesViewPr>
    <p:cSldViewPr>
      <p:cViewPr varScale="1">
        <p:scale>
          <a:sx n="66" d="100"/>
          <a:sy n="66" d="100"/>
        </p:scale>
        <p:origin x="1856"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CF3CC-321A-4FB5-B5A4-4107A83ECAFD}" type="doc">
      <dgm:prSet loTypeId="urn:microsoft.com/office/officeart/2005/8/layout/vList6" loCatId="list" qsTypeId="urn:microsoft.com/office/officeart/2005/8/quickstyle/simple4" qsCatId="simple" csTypeId="urn:microsoft.com/office/officeart/2005/8/colors/accent0_3" csCatId="mainScheme" phldr="1"/>
      <dgm:spPr/>
      <dgm:t>
        <a:bodyPr/>
        <a:lstStyle/>
        <a:p>
          <a:endParaRPr lang="en-US"/>
        </a:p>
      </dgm:t>
    </dgm:pt>
    <dgm:pt modelId="{2036E170-F7AE-44E4-A0E5-41A0C8B06527}">
      <dgm:prSet/>
      <dgm:spPr/>
      <dgm:t>
        <a:bodyPr/>
        <a:lstStyle/>
        <a:p>
          <a:pPr>
            <a:lnSpc>
              <a:spcPct val="100000"/>
            </a:lnSpc>
          </a:pPr>
          <a:r>
            <a:rPr lang="en-US" dirty="0"/>
            <a:t>Only the parties to an individual appeal are able to view the docket and uploaded materials.</a:t>
          </a:r>
        </a:p>
      </dgm:t>
    </dgm:pt>
    <dgm:pt modelId="{CD5F4367-1720-4E87-9396-18CB63E08CDB}" type="parTrans" cxnId="{F7DAB4A4-955A-4FE0-A7E8-4FC03CE9528C}">
      <dgm:prSet/>
      <dgm:spPr/>
      <dgm:t>
        <a:bodyPr/>
        <a:lstStyle/>
        <a:p>
          <a:endParaRPr lang="en-US"/>
        </a:p>
      </dgm:t>
    </dgm:pt>
    <dgm:pt modelId="{62198F2A-9D0B-46CC-9328-EA3F8DB894ED}" type="sibTrans" cxnId="{F7DAB4A4-955A-4FE0-A7E8-4FC03CE9528C}">
      <dgm:prSet/>
      <dgm:spPr/>
      <dgm:t>
        <a:bodyPr/>
        <a:lstStyle/>
        <a:p>
          <a:endParaRPr lang="en-US"/>
        </a:p>
      </dgm:t>
    </dgm:pt>
    <dgm:pt modelId="{B2A11904-BE7B-42D8-B12B-7ED4DB51B7F3}">
      <dgm:prSet/>
      <dgm:spPr/>
      <dgm:t>
        <a:bodyPr/>
        <a:lstStyle/>
        <a:p>
          <a:pPr>
            <a:lnSpc>
              <a:spcPct val="100000"/>
            </a:lnSpc>
          </a:pPr>
          <a:r>
            <a:rPr lang="en-US" dirty="0"/>
            <a:t>The Final Determination and post Final Determination documents will be public.</a:t>
          </a:r>
        </a:p>
      </dgm:t>
    </dgm:pt>
    <dgm:pt modelId="{DFEBF4C1-A2F8-4D72-B996-CA0FD76642CF}" type="parTrans" cxnId="{DF0EDDB6-415D-4F12-BC04-DDC4DF53CA10}">
      <dgm:prSet/>
      <dgm:spPr/>
      <dgm:t>
        <a:bodyPr/>
        <a:lstStyle/>
        <a:p>
          <a:endParaRPr lang="en-US"/>
        </a:p>
      </dgm:t>
    </dgm:pt>
    <dgm:pt modelId="{A5542A2D-2552-4617-99EB-4C5583A649E7}" type="sibTrans" cxnId="{DF0EDDB6-415D-4F12-BC04-DDC4DF53CA10}">
      <dgm:prSet/>
      <dgm:spPr/>
      <dgm:t>
        <a:bodyPr/>
        <a:lstStyle/>
        <a:p>
          <a:endParaRPr lang="en-US"/>
        </a:p>
      </dgm:t>
    </dgm:pt>
    <dgm:pt modelId="{88F1777E-1BA7-4E36-B098-FF7E6F0D97A6}">
      <dgm:prSet/>
      <dgm:spPr/>
      <dgm:t>
        <a:bodyPr/>
        <a:lstStyle/>
        <a:p>
          <a:pPr>
            <a:lnSpc>
              <a:spcPct val="100000"/>
            </a:lnSpc>
          </a:pPr>
          <a:r>
            <a:rPr lang="en-US" dirty="0"/>
            <a:t>The E-File Portal refreshes once an hour.</a:t>
          </a:r>
        </a:p>
      </dgm:t>
    </dgm:pt>
    <dgm:pt modelId="{8BDBBB94-5F93-4DB4-9859-F836BC9E95D7}" type="parTrans" cxnId="{19DBF387-9B4F-4E7A-BDA0-C62146B68F19}">
      <dgm:prSet/>
      <dgm:spPr/>
      <dgm:t>
        <a:bodyPr/>
        <a:lstStyle/>
        <a:p>
          <a:endParaRPr lang="en-US"/>
        </a:p>
      </dgm:t>
    </dgm:pt>
    <dgm:pt modelId="{9D383E73-DF1C-40AD-9688-B1C89CB960A5}" type="sibTrans" cxnId="{19DBF387-9B4F-4E7A-BDA0-C62146B68F19}">
      <dgm:prSet/>
      <dgm:spPr/>
      <dgm:t>
        <a:bodyPr/>
        <a:lstStyle/>
        <a:p>
          <a:endParaRPr lang="en-US"/>
        </a:p>
      </dgm:t>
    </dgm:pt>
    <dgm:pt modelId="{A5ED69EE-AA49-4D5D-91C3-6D1B77749331}">
      <dgm:prSet/>
      <dgm:spPr/>
      <dgm:t>
        <a:bodyPr/>
        <a:lstStyle/>
        <a:p>
          <a:pPr>
            <a:lnSpc>
              <a:spcPct val="100000"/>
            </a:lnSpc>
          </a:pPr>
          <a:r>
            <a:rPr lang="en-US" dirty="0"/>
            <a:t>You will not immediately receive an email notification confirming your submission or upload.</a:t>
          </a:r>
        </a:p>
      </dgm:t>
    </dgm:pt>
    <dgm:pt modelId="{D0D422A0-F0C1-4079-AFF4-95D341EA1C6B}" type="parTrans" cxnId="{C2A299F3-9AB7-4A81-9F87-25632DD73643}">
      <dgm:prSet/>
      <dgm:spPr/>
      <dgm:t>
        <a:bodyPr/>
        <a:lstStyle/>
        <a:p>
          <a:endParaRPr lang="en-US"/>
        </a:p>
      </dgm:t>
    </dgm:pt>
    <dgm:pt modelId="{49F2C8F2-6299-42C8-A62E-9EB81A67DD23}" type="sibTrans" cxnId="{C2A299F3-9AB7-4A81-9F87-25632DD73643}">
      <dgm:prSet/>
      <dgm:spPr/>
      <dgm:t>
        <a:bodyPr/>
        <a:lstStyle/>
        <a:p>
          <a:endParaRPr lang="en-US"/>
        </a:p>
      </dgm:t>
    </dgm:pt>
    <dgm:pt modelId="{6EB78471-65D3-4806-898D-C230926FA121}">
      <dgm:prSet/>
      <dgm:spPr/>
      <dgm:t>
        <a:bodyPr/>
        <a:lstStyle/>
        <a:p>
          <a:pPr>
            <a:lnSpc>
              <a:spcPct val="100000"/>
            </a:lnSpc>
          </a:pPr>
          <a:r>
            <a:rPr lang="en-US" dirty="0"/>
            <a:t>New Appeals and Documents</a:t>
          </a:r>
        </a:p>
      </dgm:t>
    </dgm:pt>
    <dgm:pt modelId="{D2BB49D7-0ED0-4F31-B174-CD1AF2FB822B}" type="parTrans" cxnId="{6EAEC115-F8BC-4EC6-A5B1-8BCCBE269EAC}">
      <dgm:prSet/>
      <dgm:spPr/>
      <dgm:t>
        <a:bodyPr/>
        <a:lstStyle/>
        <a:p>
          <a:endParaRPr lang="en-US"/>
        </a:p>
      </dgm:t>
    </dgm:pt>
    <dgm:pt modelId="{DDFBA79F-6144-403F-B2E1-935D0E5CBBDC}" type="sibTrans" cxnId="{6EAEC115-F8BC-4EC6-A5B1-8BCCBE269EAC}">
      <dgm:prSet/>
      <dgm:spPr/>
      <dgm:t>
        <a:bodyPr/>
        <a:lstStyle/>
        <a:p>
          <a:endParaRPr lang="en-US"/>
        </a:p>
      </dgm:t>
    </dgm:pt>
    <dgm:pt modelId="{49579D76-6040-40F6-8991-6A10F99C2BF4}">
      <dgm:prSet/>
      <dgm:spPr/>
      <dgm:t>
        <a:bodyPr/>
        <a:lstStyle/>
        <a:p>
          <a:pPr>
            <a:lnSpc>
              <a:spcPct val="100000"/>
            </a:lnSpc>
          </a:pPr>
          <a:r>
            <a:rPr lang="en-US" dirty="0"/>
            <a:t>You will receive an email notification when new documents have been added to an appeal docket.</a:t>
          </a:r>
        </a:p>
      </dgm:t>
    </dgm:pt>
    <dgm:pt modelId="{CD9001EE-D740-439E-BB80-305B41CD8B58}" type="parTrans" cxnId="{DE31F505-A0DF-4C03-83FD-8B4DF55102FF}">
      <dgm:prSet/>
      <dgm:spPr/>
    </dgm:pt>
    <dgm:pt modelId="{366AF54D-2380-4D69-BA8C-35D978A98E43}" type="sibTrans" cxnId="{DE31F505-A0DF-4C03-83FD-8B4DF55102FF}">
      <dgm:prSet/>
      <dgm:spPr/>
    </dgm:pt>
    <dgm:pt modelId="{24C66153-983D-4078-B445-7C106EB98A3C}" type="pres">
      <dgm:prSet presAssocID="{751CF3CC-321A-4FB5-B5A4-4107A83ECAFD}" presName="Name0" presStyleCnt="0">
        <dgm:presLayoutVars>
          <dgm:dir/>
          <dgm:animLvl val="lvl"/>
          <dgm:resizeHandles/>
        </dgm:presLayoutVars>
      </dgm:prSet>
      <dgm:spPr/>
    </dgm:pt>
    <dgm:pt modelId="{819326FE-A230-45E5-B3BA-C586DBA444DC}" type="pres">
      <dgm:prSet presAssocID="{2036E170-F7AE-44E4-A0E5-41A0C8B06527}" presName="linNode" presStyleCnt="0"/>
      <dgm:spPr/>
    </dgm:pt>
    <dgm:pt modelId="{8463983E-91CC-491E-8B34-3A9164B93F9B}" type="pres">
      <dgm:prSet presAssocID="{2036E170-F7AE-44E4-A0E5-41A0C8B06527}" presName="parentShp" presStyleLbl="node1" presStyleIdx="0" presStyleCnt="3">
        <dgm:presLayoutVars>
          <dgm:bulletEnabled val="1"/>
        </dgm:presLayoutVars>
      </dgm:prSet>
      <dgm:spPr/>
    </dgm:pt>
    <dgm:pt modelId="{92A731D9-417D-4C00-BFFA-669A10A9A2BC}" type="pres">
      <dgm:prSet presAssocID="{2036E170-F7AE-44E4-A0E5-41A0C8B06527}" presName="childShp" presStyleLbl="bgAccFollowNode1" presStyleIdx="0" presStyleCnt="3">
        <dgm:presLayoutVars>
          <dgm:bulletEnabled val="1"/>
        </dgm:presLayoutVars>
      </dgm:prSet>
      <dgm:spPr/>
    </dgm:pt>
    <dgm:pt modelId="{396E9C12-5323-4F99-B4F8-33676AF67EFD}" type="pres">
      <dgm:prSet presAssocID="{62198F2A-9D0B-46CC-9328-EA3F8DB894ED}" presName="spacing" presStyleCnt="0"/>
      <dgm:spPr/>
    </dgm:pt>
    <dgm:pt modelId="{BAC05B28-CA10-4D27-83C3-F46E5FA5A08C}" type="pres">
      <dgm:prSet presAssocID="{88F1777E-1BA7-4E36-B098-FF7E6F0D97A6}" presName="linNode" presStyleCnt="0"/>
      <dgm:spPr/>
    </dgm:pt>
    <dgm:pt modelId="{D541CB14-5027-4009-A351-C1658A0EF76F}" type="pres">
      <dgm:prSet presAssocID="{88F1777E-1BA7-4E36-B098-FF7E6F0D97A6}" presName="parentShp" presStyleLbl="node1" presStyleIdx="1" presStyleCnt="3">
        <dgm:presLayoutVars>
          <dgm:bulletEnabled val="1"/>
        </dgm:presLayoutVars>
      </dgm:prSet>
      <dgm:spPr/>
    </dgm:pt>
    <dgm:pt modelId="{A3FB1A8B-89DC-4631-8A24-265F3794E177}" type="pres">
      <dgm:prSet presAssocID="{88F1777E-1BA7-4E36-B098-FF7E6F0D97A6}" presName="childShp" presStyleLbl="bgAccFollowNode1" presStyleIdx="1" presStyleCnt="3">
        <dgm:presLayoutVars>
          <dgm:bulletEnabled val="1"/>
        </dgm:presLayoutVars>
      </dgm:prSet>
      <dgm:spPr/>
    </dgm:pt>
    <dgm:pt modelId="{5BAA48AD-F0BE-46E8-9574-1AF91F25C1E9}" type="pres">
      <dgm:prSet presAssocID="{9D383E73-DF1C-40AD-9688-B1C89CB960A5}" presName="spacing" presStyleCnt="0"/>
      <dgm:spPr/>
    </dgm:pt>
    <dgm:pt modelId="{B67BEB0A-9B21-4314-AA03-B75598A7A9D6}" type="pres">
      <dgm:prSet presAssocID="{6EB78471-65D3-4806-898D-C230926FA121}" presName="linNode" presStyleCnt="0"/>
      <dgm:spPr/>
    </dgm:pt>
    <dgm:pt modelId="{FF56D873-FB1E-4C4A-81AB-B160BE8839CF}" type="pres">
      <dgm:prSet presAssocID="{6EB78471-65D3-4806-898D-C230926FA121}" presName="parentShp" presStyleLbl="node1" presStyleIdx="2" presStyleCnt="3">
        <dgm:presLayoutVars>
          <dgm:bulletEnabled val="1"/>
        </dgm:presLayoutVars>
      </dgm:prSet>
      <dgm:spPr/>
    </dgm:pt>
    <dgm:pt modelId="{72EEAEBF-BDF3-49D6-904D-960C740BB401}" type="pres">
      <dgm:prSet presAssocID="{6EB78471-65D3-4806-898D-C230926FA121}" presName="childShp" presStyleLbl="bgAccFollowNode1" presStyleIdx="2" presStyleCnt="3">
        <dgm:presLayoutVars>
          <dgm:bulletEnabled val="1"/>
        </dgm:presLayoutVars>
      </dgm:prSet>
      <dgm:spPr/>
    </dgm:pt>
  </dgm:ptLst>
  <dgm:cxnLst>
    <dgm:cxn modelId="{DE31F505-A0DF-4C03-83FD-8B4DF55102FF}" srcId="{6EB78471-65D3-4806-898D-C230926FA121}" destId="{49579D76-6040-40F6-8991-6A10F99C2BF4}" srcOrd="0" destOrd="0" parTransId="{CD9001EE-D740-439E-BB80-305B41CD8B58}" sibTransId="{366AF54D-2380-4D69-BA8C-35D978A98E43}"/>
    <dgm:cxn modelId="{6EAEC115-F8BC-4EC6-A5B1-8BCCBE269EAC}" srcId="{751CF3CC-321A-4FB5-B5A4-4107A83ECAFD}" destId="{6EB78471-65D3-4806-898D-C230926FA121}" srcOrd="2" destOrd="0" parTransId="{D2BB49D7-0ED0-4F31-B174-CD1AF2FB822B}" sibTransId="{DDFBA79F-6144-403F-B2E1-935D0E5CBBDC}"/>
    <dgm:cxn modelId="{01F98717-CC04-4165-A8FE-2798A9EAE240}" type="presOf" srcId="{B2A11904-BE7B-42D8-B12B-7ED4DB51B7F3}" destId="{92A731D9-417D-4C00-BFFA-669A10A9A2BC}" srcOrd="0" destOrd="0" presId="urn:microsoft.com/office/officeart/2005/8/layout/vList6"/>
    <dgm:cxn modelId="{9BC35619-C4D7-4687-AF67-299E91E3EDDF}" type="presOf" srcId="{6EB78471-65D3-4806-898D-C230926FA121}" destId="{FF56D873-FB1E-4C4A-81AB-B160BE8839CF}" srcOrd="0" destOrd="0" presId="urn:microsoft.com/office/officeart/2005/8/layout/vList6"/>
    <dgm:cxn modelId="{044C5847-5522-45D2-9491-A8A3B8343C60}" type="presOf" srcId="{2036E170-F7AE-44E4-A0E5-41A0C8B06527}" destId="{8463983E-91CC-491E-8B34-3A9164B93F9B}" srcOrd="0" destOrd="0" presId="urn:microsoft.com/office/officeart/2005/8/layout/vList6"/>
    <dgm:cxn modelId="{19DBF387-9B4F-4E7A-BDA0-C62146B68F19}" srcId="{751CF3CC-321A-4FB5-B5A4-4107A83ECAFD}" destId="{88F1777E-1BA7-4E36-B098-FF7E6F0D97A6}" srcOrd="1" destOrd="0" parTransId="{8BDBBB94-5F93-4DB4-9859-F836BC9E95D7}" sibTransId="{9D383E73-DF1C-40AD-9688-B1C89CB960A5}"/>
    <dgm:cxn modelId="{DD12669D-7E75-48C0-AD57-2082DC75CAA1}" type="presOf" srcId="{49579D76-6040-40F6-8991-6A10F99C2BF4}" destId="{72EEAEBF-BDF3-49D6-904D-960C740BB401}" srcOrd="0" destOrd="0" presId="urn:microsoft.com/office/officeart/2005/8/layout/vList6"/>
    <dgm:cxn modelId="{F7DAB4A4-955A-4FE0-A7E8-4FC03CE9528C}" srcId="{751CF3CC-321A-4FB5-B5A4-4107A83ECAFD}" destId="{2036E170-F7AE-44E4-A0E5-41A0C8B06527}" srcOrd="0" destOrd="0" parTransId="{CD5F4367-1720-4E87-9396-18CB63E08CDB}" sibTransId="{62198F2A-9D0B-46CC-9328-EA3F8DB894ED}"/>
    <dgm:cxn modelId="{DF0EDDB6-415D-4F12-BC04-DDC4DF53CA10}" srcId="{2036E170-F7AE-44E4-A0E5-41A0C8B06527}" destId="{B2A11904-BE7B-42D8-B12B-7ED4DB51B7F3}" srcOrd="0" destOrd="0" parTransId="{DFEBF4C1-A2F8-4D72-B996-CA0FD76642CF}" sibTransId="{A5542A2D-2552-4617-99EB-4C5583A649E7}"/>
    <dgm:cxn modelId="{5FCA49E9-C8B5-47B7-8FB2-708AD92CD793}" type="presOf" srcId="{88F1777E-1BA7-4E36-B098-FF7E6F0D97A6}" destId="{D541CB14-5027-4009-A351-C1658A0EF76F}" srcOrd="0" destOrd="0" presId="urn:microsoft.com/office/officeart/2005/8/layout/vList6"/>
    <dgm:cxn modelId="{7F061DEF-4D8D-487C-9C58-4B8865703C68}" type="presOf" srcId="{751CF3CC-321A-4FB5-B5A4-4107A83ECAFD}" destId="{24C66153-983D-4078-B445-7C106EB98A3C}" srcOrd="0" destOrd="0" presId="urn:microsoft.com/office/officeart/2005/8/layout/vList6"/>
    <dgm:cxn modelId="{C2A299F3-9AB7-4A81-9F87-25632DD73643}" srcId="{88F1777E-1BA7-4E36-B098-FF7E6F0D97A6}" destId="{A5ED69EE-AA49-4D5D-91C3-6D1B77749331}" srcOrd="0" destOrd="0" parTransId="{D0D422A0-F0C1-4079-AFF4-95D341EA1C6B}" sibTransId="{49F2C8F2-6299-42C8-A62E-9EB81A67DD23}"/>
    <dgm:cxn modelId="{BE9A1FFD-45AF-440E-8B80-C1DB2A3C6057}" type="presOf" srcId="{A5ED69EE-AA49-4D5D-91C3-6D1B77749331}" destId="{A3FB1A8B-89DC-4631-8A24-265F3794E177}" srcOrd="0" destOrd="0" presId="urn:microsoft.com/office/officeart/2005/8/layout/vList6"/>
    <dgm:cxn modelId="{672F8D55-4800-4571-B9ED-B611D2822495}" type="presParOf" srcId="{24C66153-983D-4078-B445-7C106EB98A3C}" destId="{819326FE-A230-45E5-B3BA-C586DBA444DC}" srcOrd="0" destOrd="0" presId="urn:microsoft.com/office/officeart/2005/8/layout/vList6"/>
    <dgm:cxn modelId="{D09C2B5D-955F-4DB3-B75C-EDCC169DE326}" type="presParOf" srcId="{819326FE-A230-45E5-B3BA-C586DBA444DC}" destId="{8463983E-91CC-491E-8B34-3A9164B93F9B}" srcOrd="0" destOrd="0" presId="urn:microsoft.com/office/officeart/2005/8/layout/vList6"/>
    <dgm:cxn modelId="{65E4AEA4-37FE-4671-937B-8D7F55E15EAF}" type="presParOf" srcId="{819326FE-A230-45E5-B3BA-C586DBA444DC}" destId="{92A731D9-417D-4C00-BFFA-669A10A9A2BC}" srcOrd="1" destOrd="0" presId="urn:microsoft.com/office/officeart/2005/8/layout/vList6"/>
    <dgm:cxn modelId="{DF2AB83A-CD54-4310-A389-4F1EA5C66350}" type="presParOf" srcId="{24C66153-983D-4078-B445-7C106EB98A3C}" destId="{396E9C12-5323-4F99-B4F8-33676AF67EFD}" srcOrd="1" destOrd="0" presId="urn:microsoft.com/office/officeart/2005/8/layout/vList6"/>
    <dgm:cxn modelId="{4A35E7DE-319D-4520-A55F-8115AF469930}" type="presParOf" srcId="{24C66153-983D-4078-B445-7C106EB98A3C}" destId="{BAC05B28-CA10-4D27-83C3-F46E5FA5A08C}" srcOrd="2" destOrd="0" presId="urn:microsoft.com/office/officeart/2005/8/layout/vList6"/>
    <dgm:cxn modelId="{014DD58B-E038-4A38-8B7C-C1924165ED9C}" type="presParOf" srcId="{BAC05B28-CA10-4D27-83C3-F46E5FA5A08C}" destId="{D541CB14-5027-4009-A351-C1658A0EF76F}" srcOrd="0" destOrd="0" presId="urn:microsoft.com/office/officeart/2005/8/layout/vList6"/>
    <dgm:cxn modelId="{BDBF127C-1F96-4917-8811-E70327288C5C}" type="presParOf" srcId="{BAC05B28-CA10-4D27-83C3-F46E5FA5A08C}" destId="{A3FB1A8B-89DC-4631-8A24-265F3794E177}" srcOrd="1" destOrd="0" presId="urn:microsoft.com/office/officeart/2005/8/layout/vList6"/>
    <dgm:cxn modelId="{FCCEF8F8-CA5F-4BF6-B815-4898DB85C68F}" type="presParOf" srcId="{24C66153-983D-4078-B445-7C106EB98A3C}" destId="{5BAA48AD-F0BE-46E8-9574-1AF91F25C1E9}" srcOrd="3" destOrd="0" presId="urn:microsoft.com/office/officeart/2005/8/layout/vList6"/>
    <dgm:cxn modelId="{FD9700F3-49F0-4A68-8FB2-720D32F0CC00}" type="presParOf" srcId="{24C66153-983D-4078-B445-7C106EB98A3C}" destId="{B67BEB0A-9B21-4314-AA03-B75598A7A9D6}" srcOrd="4" destOrd="0" presId="urn:microsoft.com/office/officeart/2005/8/layout/vList6"/>
    <dgm:cxn modelId="{8B000708-A2C4-4A9E-8CF6-CF7D3F352155}" type="presParOf" srcId="{B67BEB0A-9B21-4314-AA03-B75598A7A9D6}" destId="{FF56D873-FB1E-4C4A-81AB-B160BE8839CF}" srcOrd="0" destOrd="0" presId="urn:microsoft.com/office/officeart/2005/8/layout/vList6"/>
    <dgm:cxn modelId="{2E93C2A0-CACD-4CB6-9BAF-5C975E5F2413}" type="presParOf" srcId="{B67BEB0A-9B21-4314-AA03-B75598A7A9D6}" destId="{72EEAEBF-BDF3-49D6-904D-960C740BB40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731D9-417D-4C00-BFFA-669A10A9A2BC}">
      <dsp:nvSpPr>
        <dsp:cNvPr id="0" name=""/>
        <dsp:cNvSpPr/>
      </dsp:nvSpPr>
      <dsp:spPr>
        <a:xfrm>
          <a:off x="1839098" y="0"/>
          <a:ext cx="2758647" cy="2051985"/>
        </a:xfrm>
        <a:prstGeom prst="rightArrow">
          <a:avLst>
            <a:gd name="adj1" fmla="val 75000"/>
            <a:gd name="adj2" fmla="val 50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100000"/>
            </a:lnSpc>
            <a:spcBef>
              <a:spcPct val="0"/>
            </a:spcBef>
            <a:spcAft>
              <a:spcPct val="15000"/>
            </a:spcAft>
            <a:buChar char="•"/>
          </a:pPr>
          <a:r>
            <a:rPr lang="en-US" sz="1500" kern="1200" dirty="0"/>
            <a:t>The Final Determination and post Final Determination documents will be public.</a:t>
          </a:r>
        </a:p>
      </dsp:txBody>
      <dsp:txXfrm>
        <a:off x="1839098" y="256498"/>
        <a:ext cx="1989153" cy="1538989"/>
      </dsp:txXfrm>
    </dsp:sp>
    <dsp:sp modelId="{8463983E-91CC-491E-8B34-3A9164B93F9B}">
      <dsp:nvSpPr>
        <dsp:cNvPr id="0" name=""/>
        <dsp:cNvSpPr/>
      </dsp:nvSpPr>
      <dsp:spPr>
        <a:xfrm>
          <a:off x="0" y="0"/>
          <a:ext cx="1839098" cy="2051985"/>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ct val="35000"/>
            </a:spcAft>
            <a:buNone/>
          </a:pPr>
          <a:r>
            <a:rPr lang="en-US" sz="1600" kern="1200" dirty="0"/>
            <a:t>Only the parties to an individual appeal are able to view the docket and uploaded materials.</a:t>
          </a:r>
        </a:p>
      </dsp:txBody>
      <dsp:txXfrm>
        <a:off x="89777" y="89777"/>
        <a:ext cx="1659544" cy="1872431"/>
      </dsp:txXfrm>
    </dsp:sp>
    <dsp:sp modelId="{A3FB1A8B-89DC-4631-8A24-265F3794E177}">
      <dsp:nvSpPr>
        <dsp:cNvPr id="0" name=""/>
        <dsp:cNvSpPr/>
      </dsp:nvSpPr>
      <dsp:spPr>
        <a:xfrm>
          <a:off x="1839098" y="2257184"/>
          <a:ext cx="2758647" cy="2051985"/>
        </a:xfrm>
        <a:prstGeom prst="rightArrow">
          <a:avLst>
            <a:gd name="adj1" fmla="val 75000"/>
            <a:gd name="adj2" fmla="val 50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100000"/>
            </a:lnSpc>
            <a:spcBef>
              <a:spcPct val="0"/>
            </a:spcBef>
            <a:spcAft>
              <a:spcPct val="15000"/>
            </a:spcAft>
            <a:buChar char="•"/>
          </a:pPr>
          <a:r>
            <a:rPr lang="en-US" sz="1500" kern="1200" dirty="0"/>
            <a:t>You will not immediately receive an email notification confirming your submission or upload.</a:t>
          </a:r>
        </a:p>
      </dsp:txBody>
      <dsp:txXfrm>
        <a:off x="1839098" y="2513682"/>
        <a:ext cx="1989153" cy="1538989"/>
      </dsp:txXfrm>
    </dsp:sp>
    <dsp:sp modelId="{D541CB14-5027-4009-A351-C1658A0EF76F}">
      <dsp:nvSpPr>
        <dsp:cNvPr id="0" name=""/>
        <dsp:cNvSpPr/>
      </dsp:nvSpPr>
      <dsp:spPr>
        <a:xfrm>
          <a:off x="0" y="2257184"/>
          <a:ext cx="1839098" cy="2051985"/>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ct val="35000"/>
            </a:spcAft>
            <a:buNone/>
          </a:pPr>
          <a:r>
            <a:rPr lang="en-US" sz="1600" kern="1200" dirty="0"/>
            <a:t>The E-File Portal refreshes once an hour.</a:t>
          </a:r>
        </a:p>
      </dsp:txBody>
      <dsp:txXfrm>
        <a:off x="89777" y="2346961"/>
        <a:ext cx="1659544" cy="1872431"/>
      </dsp:txXfrm>
    </dsp:sp>
    <dsp:sp modelId="{72EEAEBF-BDF3-49D6-904D-960C740BB401}">
      <dsp:nvSpPr>
        <dsp:cNvPr id="0" name=""/>
        <dsp:cNvSpPr/>
      </dsp:nvSpPr>
      <dsp:spPr>
        <a:xfrm>
          <a:off x="1839098" y="4514368"/>
          <a:ext cx="2758647" cy="2051985"/>
        </a:xfrm>
        <a:prstGeom prst="rightArrow">
          <a:avLst>
            <a:gd name="adj1" fmla="val 75000"/>
            <a:gd name="adj2" fmla="val 50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100000"/>
            </a:lnSpc>
            <a:spcBef>
              <a:spcPct val="0"/>
            </a:spcBef>
            <a:spcAft>
              <a:spcPct val="15000"/>
            </a:spcAft>
            <a:buChar char="•"/>
          </a:pPr>
          <a:r>
            <a:rPr lang="en-US" sz="1500" kern="1200" dirty="0"/>
            <a:t>You will receive an email notification when new documents have been added to an appeal docket.</a:t>
          </a:r>
        </a:p>
      </dsp:txBody>
      <dsp:txXfrm>
        <a:off x="1839098" y="4770866"/>
        <a:ext cx="1989153" cy="1538989"/>
      </dsp:txXfrm>
    </dsp:sp>
    <dsp:sp modelId="{FF56D873-FB1E-4C4A-81AB-B160BE8839CF}">
      <dsp:nvSpPr>
        <dsp:cNvPr id="0" name=""/>
        <dsp:cNvSpPr/>
      </dsp:nvSpPr>
      <dsp:spPr>
        <a:xfrm>
          <a:off x="0" y="4514368"/>
          <a:ext cx="1839098" cy="2051985"/>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ct val="35000"/>
            </a:spcAft>
            <a:buNone/>
          </a:pPr>
          <a:r>
            <a:rPr lang="en-US" sz="1600" kern="1200" dirty="0"/>
            <a:t>New Appeals and Documents</a:t>
          </a:r>
        </a:p>
      </dsp:txBody>
      <dsp:txXfrm>
        <a:off x="89777" y="4604145"/>
        <a:ext cx="1659544" cy="187243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AD91F1-9AD2-4FB3-AAFD-3D72A44B364E}"/>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9C84599-7657-46DB-BF2B-C8F85A79DA2B}"/>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0EDDE85B-3328-4824-A785-4816B30BD705}" type="datetimeFigureOut">
              <a:rPr lang="en-US" smtClean="0"/>
              <a:t>11/14/2023</a:t>
            </a:fld>
            <a:endParaRPr lang="en-US"/>
          </a:p>
        </p:txBody>
      </p:sp>
      <p:sp>
        <p:nvSpPr>
          <p:cNvPr id="4" name="Footer Placeholder 3">
            <a:extLst>
              <a:ext uri="{FF2B5EF4-FFF2-40B4-BE49-F238E27FC236}">
                <a16:creationId xmlns:a16="http://schemas.microsoft.com/office/drawing/2014/main" id="{8FE3C62E-71A1-46F9-85EC-EE6AE2CC9F84}"/>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61F0B1-0CD9-48B8-B2D1-6E71F37900E8}"/>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0B088D61-C99D-47AD-A800-0067F90FBEDD}" type="slidenum">
              <a:rPr lang="en-US" smtClean="0"/>
              <a:t>‹#›</a:t>
            </a:fld>
            <a:endParaRPr lang="en-US"/>
          </a:p>
        </p:txBody>
      </p:sp>
    </p:spTree>
    <p:extLst>
      <p:ext uri="{BB962C8B-B14F-4D97-AF65-F5344CB8AC3E}">
        <p14:creationId xmlns:p14="http://schemas.microsoft.com/office/powerpoint/2010/main" val="887817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DD40E97-669B-41D9-9731-6FFDB35B90E3}" type="datetimeFigureOut">
              <a:rPr lang="en-US" smtClean="0"/>
              <a:t>11/14/2023</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53C52195-DFE6-43E1-91B4-1018E34DA4E8}" type="slidenum">
              <a:rPr lang="en-US" smtClean="0"/>
              <a:t>‹#›</a:t>
            </a:fld>
            <a:endParaRPr lang="en-US"/>
          </a:p>
        </p:txBody>
      </p:sp>
    </p:spTree>
    <p:extLst>
      <p:ext uri="{BB962C8B-B14F-4D97-AF65-F5344CB8AC3E}">
        <p14:creationId xmlns:p14="http://schemas.microsoft.com/office/powerpoint/2010/main" val="338630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openrecords@pa.gov"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44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9486D-9363-49E6-BF19-37CB170AE2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5E65E-ED59-4104-9A9A-477C1ACD5BE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41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7667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9486D-9363-49E6-BF19-37CB170AE2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5E65E-ED59-4104-9A9A-477C1ACD5BE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176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831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117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927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642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415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831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64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9486D-9363-49E6-BF19-37CB170AE2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5E65E-ED59-4104-9A9A-477C1ACD5BE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705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41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9486D-9363-49E6-BF19-37CB170AE2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5E65E-ED59-4104-9A9A-477C1ACD5BE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11/14/2023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18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6137F40-7BD6-47B7-9A7A-0320EFFD900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293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6137F40-7BD6-47B7-9A7A-0320EFFD900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003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When you are served with a Notice of Appeal in a matter assigned to E-File Portal, you will receive login credentials to enable you to access the appeal docket through the E-File Portal. The credentials will consist of your email address and a password.</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Your login credentials will remain the same for all subsequent RTKL appeals that you are involved with.</a:t>
            </a:r>
          </a:p>
          <a:p>
            <a:pPr marL="349415" indent="-349415" algn="just">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B78042-F3D8-4F9A-8F44-7724CD1A7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E1038B-3778-4BD8-A919-FFF9E7C485D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079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Once you have been granted login credentials you have the option to change your password.</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If you don’t remember your password later in the appeal process, you can also reset it.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B78042-F3D8-4F9A-8F44-7724CD1A7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952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CC03A05-D310-479F-9953-0A9F78759A7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479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lnSpc>
                <a:spcPct val="115000"/>
              </a:lnSpc>
              <a:defRPr/>
            </a:pPr>
            <a:r>
              <a:rPr lang="en-US" sz="1800" dirty="0">
                <a:latin typeface="Calibri" panose="020F0502020204030204" pitchFamily="34" charset="0"/>
                <a:ea typeface="Calibri" panose="020F0502020204030204" pitchFamily="34" charset="0"/>
                <a:cs typeface="Times New Roman" panose="02020603050405020304" pitchFamily="18" charset="0"/>
              </a:rPr>
              <a:t>These 4 slides go through the steps for a user to upload documents to the Portal.  </a:t>
            </a:r>
          </a:p>
          <a:p>
            <a:pPr marL="285750" indent="-285750" algn="just" defTabSz="931774">
              <a:lnSpc>
                <a:spcPct val="115000"/>
              </a:lnSpc>
              <a:buFont typeface="Arial" panose="020B0604020202020204" pitchFamily="34" charset="0"/>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This slide depicts the view when a user presses the “Submit File” button on the docket view page.  </a:t>
            </a:r>
          </a:p>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B78042-F3D8-4F9A-8F44-7724CD1A7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699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gn="just" defTabSz="931774">
              <a:lnSpc>
                <a:spcPct val="115000"/>
              </a:lnSpc>
              <a:buFont typeface="Arial" panose="020B0604020202020204" pitchFamily="34" charset="0"/>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This slide depicts the Requester’s view of the document upload page.</a:t>
            </a:r>
          </a:p>
          <a:p>
            <a:pPr marL="291179" indent="-291179" algn="just" defTabSz="931774">
              <a:lnSpc>
                <a:spcPct val="115000"/>
              </a:lnSpc>
              <a:buFont typeface="Arial" panose="020B0604020202020204" pitchFamily="34" charset="0"/>
              <a:buChar char="•"/>
              <a:defRPr/>
            </a:pPr>
            <a:r>
              <a:rPr lang="en-US" sz="1800" dirty="0">
                <a:latin typeface="Calibri" panose="020F0502020204030204" pitchFamily="34" charset="0"/>
                <a:cs typeface="Times New Roman" panose="02020603050405020304" pitchFamily="18" charset="0"/>
              </a:rPr>
              <a:t>The drop-down menu provides the user with document descriptions for uploading purposes, i.e. Requester Correspondence or Requester Submission.</a:t>
            </a:r>
          </a:p>
          <a:p>
            <a:pPr marL="291179" indent="-291179" algn="just" defTabSz="931774">
              <a:lnSpc>
                <a:spcPct val="115000"/>
              </a:lnSpc>
              <a:buFont typeface="Arial" panose="020B0604020202020204" pitchFamily="34" charset="0"/>
              <a:buChar char="•"/>
              <a:defRPr/>
            </a:pPr>
            <a:r>
              <a:rPr lang="en-US" sz="1800" dirty="0">
                <a:solidFill>
                  <a:schemeClr val="bg2">
                    <a:lumMod val="50000"/>
                  </a:schemeClr>
                </a:solidFill>
                <a:latin typeface="Calibri" panose="020F0502020204030204" pitchFamily="34" charset="0"/>
                <a:cs typeface="Times New Roman" panose="02020603050405020304" pitchFamily="18" charset="0"/>
              </a:rPr>
              <a:t>Choose the description that best describes your document.  If it is an incorrect description, the Appeals Officer can change the description to the correct name. </a:t>
            </a:r>
            <a:endParaRPr lang="en-US" sz="1800" dirty="0">
              <a:solidFill>
                <a:schemeClr val="bg2">
                  <a:lumMod val="50000"/>
                </a:schemeClr>
              </a:solidFill>
            </a:endParaRPr>
          </a:p>
          <a:p>
            <a:pPr marL="349415" indent="-349415" algn="just">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B78042-F3D8-4F9A-8F44-7724CD1A7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045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Please take note of the file limitations and formats that can be accepted through the E-File Portal. </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limitations are highlighted on the slide in the box above “Submit”.</a:t>
            </a:r>
          </a:p>
          <a:p>
            <a:pPr marL="349415" indent="-349415" algn="just">
              <a:lnSpc>
                <a:spcPct val="115000"/>
              </a:lnSpc>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If you have problems or questions, contact the OOR staff at </a:t>
            </a: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openrecords@pa.gov</a:t>
            </a:r>
            <a:r>
              <a:rPr lang="en-US" sz="1800" dirty="0">
                <a:latin typeface="Calibri" panose="020F0502020204030204" pitchFamily="34" charset="0"/>
                <a:ea typeface="Calibri" panose="020F0502020204030204" pitchFamily="34" charset="0"/>
                <a:cs typeface="Times New Roman" panose="02020603050405020304" pitchFamily="18" charset="0"/>
              </a:rPr>
              <a:t> or 717-346-9903.</a:t>
            </a:r>
          </a:p>
          <a:p>
            <a:pPr marL="349415" indent="-349415" algn="just" defTabSz="931774">
              <a:lnSpc>
                <a:spcPct val="115000"/>
              </a:lnSpc>
              <a:buFont typeface="Symbol" panose="05050102010706020507" pitchFamily="18" charset="2"/>
              <a:buChar char=""/>
              <a:defRPr/>
            </a:pPr>
            <a:r>
              <a:rPr lang="en-US" sz="1800" dirty="0">
                <a:latin typeface="Calibri" panose="020F0502020204030204" pitchFamily="34" charset="0"/>
                <a:ea typeface="Calibri" panose="020F0502020204030204" pitchFamily="34" charset="0"/>
                <a:cs typeface="Times New Roman" panose="02020603050405020304" pitchFamily="18" charset="0"/>
              </a:rPr>
              <a:t>In addition, short and more informal correspondence may be sent through the E-File Portal by way of a “Manual Text” box.  Using “Manual Text” is similar to sending an email or a text message. </a:t>
            </a:r>
          </a:p>
          <a:p>
            <a:pPr marL="349415" indent="-349415" algn="just">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B78042-F3D8-4F9A-8F44-7724CD1A7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37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7407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B78042-F3D8-4F9A-8F44-7724CD1A7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D3076F4-382F-47AE-855E-A543C4725A8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500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This slide shows an example of the printed docket sheet.</a:t>
            </a:r>
          </a:p>
          <a:p>
            <a:pPr marL="174708" indent="-174708">
              <a:buFont typeface="Arial" panose="020B0604020202020204" pitchFamily="34" charset="0"/>
              <a:buChar char="•"/>
            </a:pPr>
            <a:r>
              <a:rPr lang="en-US" dirty="0"/>
              <a:t>This view shows the appeal case information, party information, as well as dates and descriptions of individual docket entries.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B78042-F3D8-4F9A-8F44-7724CD1A75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83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21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22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04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577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117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52195-DFE6-43E1-91B4-1018E34DA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41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302520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24478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3655377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endParaRPr lang="en-US" dirty="0"/>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986630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2886689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410829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245973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11/14/23</a:t>
            </a:r>
          </a:p>
        </p:txBody>
      </p:sp>
      <p:sp>
        <p:nvSpPr>
          <p:cNvPr id="8" name="Footer Placeholder 7"/>
          <p:cNvSpPr>
            <a:spLocks noGrp="1"/>
          </p:cNvSpPr>
          <p:nvPr>
            <p:ph type="ftr" sz="quarter" idx="11"/>
          </p:nvPr>
        </p:nvSpPr>
        <p:spPr/>
        <p:txBody>
          <a:bodyPr/>
          <a:lstStyle/>
          <a:p>
            <a:r>
              <a:rPr lang="en-US"/>
              <a:t>Annual Training Case Update</a:t>
            </a:r>
          </a:p>
        </p:txBody>
      </p:sp>
      <p:sp>
        <p:nvSpPr>
          <p:cNvPr id="9" name="Slide Number Placeholder 8"/>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4016242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11/14/23</a:t>
            </a:r>
          </a:p>
        </p:txBody>
      </p:sp>
      <p:sp>
        <p:nvSpPr>
          <p:cNvPr id="4" name="Footer Placeholder 3"/>
          <p:cNvSpPr>
            <a:spLocks noGrp="1"/>
          </p:cNvSpPr>
          <p:nvPr>
            <p:ph type="ftr" sz="quarter" idx="11"/>
          </p:nvPr>
        </p:nvSpPr>
        <p:spPr/>
        <p:txBody>
          <a:bodyPr/>
          <a:lstStyle/>
          <a:p>
            <a:r>
              <a:rPr lang="en-US"/>
              <a:t>Annual Training Case Update</a:t>
            </a:r>
          </a:p>
        </p:txBody>
      </p:sp>
      <p:sp>
        <p:nvSpPr>
          <p:cNvPr id="5" name="Slide Number Placeholder 4"/>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873014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11/14/23</a:t>
            </a:r>
          </a:p>
        </p:txBody>
      </p:sp>
      <p:sp>
        <p:nvSpPr>
          <p:cNvPr id="3" name="Footer Placeholder 2"/>
          <p:cNvSpPr>
            <a:spLocks noGrp="1"/>
          </p:cNvSpPr>
          <p:nvPr>
            <p:ph type="ftr" sz="quarter" idx="11"/>
          </p:nvPr>
        </p:nvSpPr>
        <p:spPr/>
        <p:txBody>
          <a:bodyPr/>
          <a:lstStyle/>
          <a:p>
            <a:r>
              <a:rPr lang="en-US"/>
              <a:t>Annual Training Case Update</a:t>
            </a:r>
          </a:p>
        </p:txBody>
      </p:sp>
      <p:sp>
        <p:nvSpPr>
          <p:cNvPr id="4" name="Slide Number Placeholder 3"/>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422256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8253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2601932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87398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840323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2657820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6608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2094265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4074935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2434534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11/14/23</a:t>
            </a:r>
          </a:p>
        </p:txBody>
      </p:sp>
      <p:sp>
        <p:nvSpPr>
          <p:cNvPr id="8" name="Footer Placeholder 7"/>
          <p:cNvSpPr>
            <a:spLocks noGrp="1"/>
          </p:cNvSpPr>
          <p:nvPr>
            <p:ph type="ftr" sz="quarter" idx="11"/>
          </p:nvPr>
        </p:nvSpPr>
        <p:spPr/>
        <p:txBody>
          <a:bodyPr/>
          <a:lstStyle/>
          <a:p>
            <a:r>
              <a:rPr lang="en-US"/>
              <a:t>Annual Training Case Update</a:t>
            </a:r>
          </a:p>
        </p:txBody>
      </p:sp>
      <p:sp>
        <p:nvSpPr>
          <p:cNvPr id="9" name="Slide Number Placeholder 8"/>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529544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11/14/23</a:t>
            </a:r>
          </a:p>
        </p:txBody>
      </p:sp>
      <p:sp>
        <p:nvSpPr>
          <p:cNvPr id="4" name="Footer Placeholder 3"/>
          <p:cNvSpPr>
            <a:spLocks noGrp="1"/>
          </p:cNvSpPr>
          <p:nvPr>
            <p:ph type="ftr" sz="quarter" idx="11"/>
          </p:nvPr>
        </p:nvSpPr>
        <p:spPr/>
        <p:txBody>
          <a:bodyPr/>
          <a:lstStyle/>
          <a:p>
            <a:r>
              <a:rPr lang="en-US"/>
              <a:t>Annual Training Case Update</a:t>
            </a:r>
          </a:p>
        </p:txBody>
      </p:sp>
      <p:sp>
        <p:nvSpPr>
          <p:cNvPr id="5" name="Slide Number Placeholder 4"/>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62503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11/14/23</a:t>
            </a:r>
          </a:p>
        </p:txBody>
      </p:sp>
      <p:sp>
        <p:nvSpPr>
          <p:cNvPr id="3" name="Footer Placeholder 2"/>
          <p:cNvSpPr>
            <a:spLocks noGrp="1"/>
          </p:cNvSpPr>
          <p:nvPr>
            <p:ph type="ftr" sz="quarter" idx="11"/>
          </p:nvPr>
        </p:nvSpPr>
        <p:spPr/>
        <p:txBody>
          <a:bodyPr/>
          <a:lstStyle/>
          <a:p>
            <a:r>
              <a:rPr lang="en-US"/>
              <a:t>Annual Training Case Update</a:t>
            </a:r>
          </a:p>
        </p:txBody>
      </p:sp>
      <p:sp>
        <p:nvSpPr>
          <p:cNvPr id="4" name="Slide Number Placeholder 3"/>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88741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734550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045686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881795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881872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780453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859003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2880195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381420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398755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11/14/23</a:t>
            </a:r>
          </a:p>
        </p:txBody>
      </p:sp>
      <p:sp>
        <p:nvSpPr>
          <p:cNvPr id="8" name="Footer Placeholder 7"/>
          <p:cNvSpPr>
            <a:spLocks noGrp="1"/>
          </p:cNvSpPr>
          <p:nvPr>
            <p:ph type="ftr" sz="quarter" idx="11"/>
          </p:nvPr>
        </p:nvSpPr>
        <p:spPr/>
        <p:txBody>
          <a:bodyPr/>
          <a:lstStyle/>
          <a:p>
            <a:r>
              <a:rPr lang="en-US"/>
              <a:t>Annual Training Case Update</a:t>
            </a:r>
          </a:p>
        </p:txBody>
      </p:sp>
      <p:sp>
        <p:nvSpPr>
          <p:cNvPr id="9" name="Slide Number Placeholder 8"/>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2213422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11/14/23</a:t>
            </a:r>
          </a:p>
        </p:txBody>
      </p:sp>
      <p:sp>
        <p:nvSpPr>
          <p:cNvPr id="4" name="Footer Placeholder 3"/>
          <p:cNvSpPr>
            <a:spLocks noGrp="1"/>
          </p:cNvSpPr>
          <p:nvPr>
            <p:ph type="ftr" sz="quarter" idx="11"/>
          </p:nvPr>
        </p:nvSpPr>
        <p:spPr/>
        <p:txBody>
          <a:bodyPr/>
          <a:lstStyle/>
          <a:p>
            <a:r>
              <a:rPr lang="en-US"/>
              <a:t>Annual Training Case Update</a:t>
            </a:r>
          </a:p>
        </p:txBody>
      </p:sp>
      <p:sp>
        <p:nvSpPr>
          <p:cNvPr id="5" name="Slide Number Placeholder 4"/>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57370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2816281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11/14/23</a:t>
            </a:r>
          </a:p>
        </p:txBody>
      </p:sp>
      <p:sp>
        <p:nvSpPr>
          <p:cNvPr id="3" name="Footer Placeholder 2"/>
          <p:cNvSpPr>
            <a:spLocks noGrp="1"/>
          </p:cNvSpPr>
          <p:nvPr>
            <p:ph type="ftr" sz="quarter" idx="11"/>
          </p:nvPr>
        </p:nvSpPr>
        <p:spPr/>
        <p:txBody>
          <a:bodyPr/>
          <a:lstStyle/>
          <a:p>
            <a:r>
              <a:rPr lang="en-US"/>
              <a:t>Annual Training Case Update</a:t>
            </a:r>
          </a:p>
        </p:txBody>
      </p:sp>
      <p:sp>
        <p:nvSpPr>
          <p:cNvPr id="4" name="Slide Number Placeholder 3"/>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484221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35893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293315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839968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11/14/23</a:t>
            </a:r>
          </a:p>
        </p:txBody>
      </p:sp>
      <p:sp>
        <p:nvSpPr>
          <p:cNvPr id="5" name="Footer Placeholder 4"/>
          <p:cNvSpPr>
            <a:spLocks noGrp="1"/>
          </p:cNvSpPr>
          <p:nvPr>
            <p:ph type="ftr" sz="quarter" idx="11"/>
          </p:nvPr>
        </p:nvSpPr>
        <p:spPr/>
        <p:txBody>
          <a:bodyPr/>
          <a:lstStyle/>
          <a:p>
            <a:r>
              <a:rPr lang="en-US"/>
              <a:t>Annual Training Case Update</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689691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August 2023</a:t>
            </a:r>
          </a:p>
        </p:txBody>
      </p:sp>
      <p:sp>
        <p:nvSpPr>
          <p:cNvPr id="5" name="Footer Placeholder 4"/>
          <p:cNvSpPr>
            <a:spLocks noGrp="1"/>
          </p:cNvSpPr>
          <p:nvPr>
            <p:ph type="ftr" sz="quarter" idx="11"/>
          </p:nvPr>
        </p:nvSpPr>
        <p:spPr/>
        <p:txBody>
          <a:bodyPr/>
          <a:lstStyle/>
          <a:p>
            <a:r>
              <a:rPr lang="en-US"/>
              <a:t>Cumberland County Bar Association</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2793236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August 2023</a:t>
            </a:r>
          </a:p>
        </p:txBody>
      </p:sp>
      <p:sp>
        <p:nvSpPr>
          <p:cNvPr id="5" name="Footer Placeholder 4"/>
          <p:cNvSpPr>
            <a:spLocks noGrp="1"/>
          </p:cNvSpPr>
          <p:nvPr>
            <p:ph type="ftr" sz="quarter" idx="11"/>
          </p:nvPr>
        </p:nvSpPr>
        <p:spPr/>
        <p:txBody>
          <a:bodyPr/>
          <a:lstStyle/>
          <a:p>
            <a:r>
              <a:rPr lang="en-US"/>
              <a:t>Cumberland County Bar Association</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590705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August 2023</a:t>
            </a:r>
          </a:p>
        </p:txBody>
      </p:sp>
      <p:sp>
        <p:nvSpPr>
          <p:cNvPr id="5" name="Footer Placeholder 4"/>
          <p:cNvSpPr>
            <a:spLocks noGrp="1"/>
          </p:cNvSpPr>
          <p:nvPr>
            <p:ph type="ftr" sz="quarter" idx="11"/>
          </p:nvPr>
        </p:nvSpPr>
        <p:spPr/>
        <p:txBody>
          <a:bodyPr/>
          <a:lstStyle/>
          <a:p>
            <a:r>
              <a:rPr lang="en-US"/>
              <a:t>Cumberland County Bar Association</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967064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August 2023</a:t>
            </a:r>
          </a:p>
        </p:txBody>
      </p:sp>
      <p:sp>
        <p:nvSpPr>
          <p:cNvPr id="6" name="Footer Placeholder 5"/>
          <p:cNvSpPr>
            <a:spLocks noGrp="1"/>
          </p:cNvSpPr>
          <p:nvPr>
            <p:ph type="ftr" sz="quarter" idx="11"/>
          </p:nvPr>
        </p:nvSpPr>
        <p:spPr/>
        <p:txBody>
          <a:bodyPr/>
          <a:lstStyle/>
          <a:p>
            <a:r>
              <a:rPr lang="en-US"/>
              <a:t>Cumberland County Bar Association</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4083220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August 2023</a:t>
            </a:r>
          </a:p>
        </p:txBody>
      </p:sp>
      <p:sp>
        <p:nvSpPr>
          <p:cNvPr id="8" name="Footer Placeholder 7"/>
          <p:cNvSpPr>
            <a:spLocks noGrp="1"/>
          </p:cNvSpPr>
          <p:nvPr>
            <p:ph type="ftr" sz="quarter" idx="11"/>
          </p:nvPr>
        </p:nvSpPr>
        <p:spPr/>
        <p:txBody>
          <a:bodyPr/>
          <a:lstStyle/>
          <a:p>
            <a:r>
              <a:rPr lang="en-US"/>
              <a:t>Cumberland County Bar Association</a:t>
            </a:r>
          </a:p>
        </p:txBody>
      </p:sp>
      <p:sp>
        <p:nvSpPr>
          <p:cNvPr id="9" name="Slide Number Placeholder 8"/>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11552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11/14/23</a:t>
            </a:r>
          </a:p>
        </p:txBody>
      </p:sp>
      <p:sp>
        <p:nvSpPr>
          <p:cNvPr id="8" name="Footer Placeholder 7"/>
          <p:cNvSpPr>
            <a:spLocks noGrp="1"/>
          </p:cNvSpPr>
          <p:nvPr>
            <p:ph type="ftr" sz="quarter" idx="11"/>
          </p:nvPr>
        </p:nvSpPr>
        <p:spPr/>
        <p:txBody>
          <a:bodyPr/>
          <a:lstStyle/>
          <a:p>
            <a:r>
              <a:rPr lang="en-US"/>
              <a:t>Annual Training Case Update</a:t>
            </a:r>
          </a:p>
        </p:txBody>
      </p:sp>
      <p:sp>
        <p:nvSpPr>
          <p:cNvPr id="9" name="Slide Number Placeholder 8"/>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52743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August 2023</a:t>
            </a:r>
          </a:p>
        </p:txBody>
      </p:sp>
      <p:sp>
        <p:nvSpPr>
          <p:cNvPr id="4" name="Footer Placeholder 3"/>
          <p:cNvSpPr>
            <a:spLocks noGrp="1"/>
          </p:cNvSpPr>
          <p:nvPr>
            <p:ph type="ftr" sz="quarter" idx="11"/>
          </p:nvPr>
        </p:nvSpPr>
        <p:spPr/>
        <p:txBody>
          <a:bodyPr/>
          <a:lstStyle/>
          <a:p>
            <a:r>
              <a:rPr lang="en-US"/>
              <a:t>Cumberland County Bar Association</a:t>
            </a:r>
          </a:p>
        </p:txBody>
      </p:sp>
      <p:sp>
        <p:nvSpPr>
          <p:cNvPr id="5" name="Slide Number Placeholder 4"/>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200256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August 2023</a:t>
            </a:r>
          </a:p>
        </p:txBody>
      </p:sp>
      <p:sp>
        <p:nvSpPr>
          <p:cNvPr id="3" name="Footer Placeholder 2"/>
          <p:cNvSpPr>
            <a:spLocks noGrp="1"/>
          </p:cNvSpPr>
          <p:nvPr>
            <p:ph type="ftr" sz="quarter" idx="11"/>
          </p:nvPr>
        </p:nvSpPr>
        <p:spPr/>
        <p:txBody>
          <a:bodyPr/>
          <a:lstStyle/>
          <a:p>
            <a:r>
              <a:rPr lang="en-US"/>
              <a:t>Cumberland County Bar Association</a:t>
            </a:r>
          </a:p>
        </p:txBody>
      </p:sp>
      <p:sp>
        <p:nvSpPr>
          <p:cNvPr id="4" name="Slide Number Placeholder 3"/>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844447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August 2023</a:t>
            </a:r>
          </a:p>
        </p:txBody>
      </p:sp>
      <p:sp>
        <p:nvSpPr>
          <p:cNvPr id="6" name="Footer Placeholder 5"/>
          <p:cNvSpPr>
            <a:spLocks noGrp="1"/>
          </p:cNvSpPr>
          <p:nvPr>
            <p:ph type="ftr" sz="quarter" idx="11"/>
          </p:nvPr>
        </p:nvSpPr>
        <p:spPr/>
        <p:txBody>
          <a:bodyPr/>
          <a:lstStyle/>
          <a:p>
            <a:r>
              <a:rPr lang="en-US"/>
              <a:t>Cumberland County Bar Association</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3839571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August 2023</a:t>
            </a:r>
          </a:p>
        </p:txBody>
      </p:sp>
      <p:sp>
        <p:nvSpPr>
          <p:cNvPr id="6" name="Footer Placeholder 5"/>
          <p:cNvSpPr>
            <a:spLocks noGrp="1"/>
          </p:cNvSpPr>
          <p:nvPr>
            <p:ph type="ftr" sz="quarter" idx="11"/>
          </p:nvPr>
        </p:nvSpPr>
        <p:spPr/>
        <p:txBody>
          <a:bodyPr/>
          <a:lstStyle/>
          <a:p>
            <a:r>
              <a:rPr lang="en-US"/>
              <a:t>Cumberland County Bar Association</a:t>
            </a:r>
          </a:p>
        </p:txBody>
      </p:sp>
      <p:sp>
        <p:nvSpPr>
          <p:cNvPr id="7" name="Slide Number Placeholder 6"/>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75738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August 2023</a:t>
            </a:r>
          </a:p>
        </p:txBody>
      </p:sp>
      <p:sp>
        <p:nvSpPr>
          <p:cNvPr id="5" name="Footer Placeholder 4"/>
          <p:cNvSpPr>
            <a:spLocks noGrp="1"/>
          </p:cNvSpPr>
          <p:nvPr>
            <p:ph type="ftr" sz="quarter" idx="11"/>
          </p:nvPr>
        </p:nvSpPr>
        <p:spPr/>
        <p:txBody>
          <a:bodyPr/>
          <a:lstStyle/>
          <a:p>
            <a:r>
              <a:rPr lang="en-US"/>
              <a:t>Cumberland County Bar Association</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289559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August 2023</a:t>
            </a:r>
          </a:p>
        </p:txBody>
      </p:sp>
      <p:sp>
        <p:nvSpPr>
          <p:cNvPr id="5" name="Footer Placeholder 4"/>
          <p:cNvSpPr>
            <a:spLocks noGrp="1"/>
          </p:cNvSpPr>
          <p:nvPr>
            <p:ph type="ftr" sz="quarter" idx="11"/>
          </p:nvPr>
        </p:nvSpPr>
        <p:spPr/>
        <p:txBody>
          <a:bodyPr/>
          <a:lstStyle/>
          <a:p>
            <a:r>
              <a:rPr lang="en-US"/>
              <a:t>Cumberland County Bar Association</a:t>
            </a:r>
          </a:p>
        </p:txBody>
      </p:sp>
      <p:sp>
        <p:nvSpPr>
          <p:cNvPr id="6" name="Slide Number Placeholder 5"/>
          <p:cNvSpPr>
            <a:spLocks noGrp="1"/>
          </p:cNvSpPr>
          <p:nvPr>
            <p:ph type="sldNum" sz="quarter" idx="12"/>
          </p:nvPr>
        </p:nvSpPr>
        <p:spPr/>
        <p:txBody>
          <a:bodyPr/>
          <a:lstStyle/>
          <a:p>
            <a:fld id="{556DD6AA-E689-463F-A975-02F25735A162}" type="slidenum">
              <a:rPr lang="en-US" smtClean="0"/>
              <a:t>‹#›</a:t>
            </a:fld>
            <a:endParaRPr lang="en-US"/>
          </a:p>
        </p:txBody>
      </p:sp>
    </p:spTree>
    <p:extLst>
      <p:ext uri="{BB962C8B-B14F-4D97-AF65-F5344CB8AC3E}">
        <p14:creationId xmlns:p14="http://schemas.microsoft.com/office/powerpoint/2010/main" val="10804652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647C-9F7A-4D10-B029-47E2890152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AA2332-01C8-44ED-B5C9-6838ECE34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57F17-A30B-402E-B410-E9E1C25AC698}"/>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5" name="Footer Placeholder 4">
            <a:extLst>
              <a:ext uri="{FF2B5EF4-FFF2-40B4-BE49-F238E27FC236}">
                <a16:creationId xmlns:a16="http://schemas.microsoft.com/office/drawing/2014/main" id="{69E9AE05-9F06-4BD4-9B5F-E91F2BA447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10C752-3791-45D3-8263-82BCFD775578}"/>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52534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E296-3F91-4624-8468-252D58DC5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F5BEF-F7A9-4DAD-9DAA-F510A70D9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A8FDE-67AA-4F05-8589-6770BDD50155}"/>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5" name="Footer Placeholder 4">
            <a:extLst>
              <a:ext uri="{FF2B5EF4-FFF2-40B4-BE49-F238E27FC236}">
                <a16:creationId xmlns:a16="http://schemas.microsoft.com/office/drawing/2014/main" id="{22B035F0-C7D1-426C-B7F6-E9DF93A8A6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6CBB22-E409-43E4-9CB4-3C148D04CDAE}"/>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3823956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082E-93FE-4B56-BD4D-76F60109B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98805-6C35-4132-8D10-FAD8ABAC53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545862-F2E6-44E9-A366-88B11EF94F9B}"/>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5" name="Footer Placeholder 4">
            <a:extLst>
              <a:ext uri="{FF2B5EF4-FFF2-40B4-BE49-F238E27FC236}">
                <a16:creationId xmlns:a16="http://schemas.microsoft.com/office/drawing/2014/main" id="{60E79031-18EC-4626-B857-EA94E16FAD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6B39EC-EC48-4088-8B78-B5F9BF43A367}"/>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1259543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6996-F3DE-441D-BC03-2E0FD76E77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E004D-3067-4A21-9B53-6836F0A579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5BBC9-DD89-49A6-98F0-75AB7C9329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0AA694-6154-4D0E-BF40-7D513F0034BE}"/>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6" name="Footer Placeholder 5">
            <a:extLst>
              <a:ext uri="{FF2B5EF4-FFF2-40B4-BE49-F238E27FC236}">
                <a16:creationId xmlns:a16="http://schemas.microsoft.com/office/drawing/2014/main" id="{32593B15-2126-4EFD-B720-E40C22FCB7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C32CCE-AED0-4F2A-A5A3-6274191140B4}"/>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354721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11/14/23</a:t>
            </a:r>
          </a:p>
        </p:txBody>
      </p:sp>
      <p:sp>
        <p:nvSpPr>
          <p:cNvPr id="4" name="Footer Placeholder 3"/>
          <p:cNvSpPr>
            <a:spLocks noGrp="1"/>
          </p:cNvSpPr>
          <p:nvPr>
            <p:ph type="ftr" sz="quarter" idx="11"/>
          </p:nvPr>
        </p:nvSpPr>
        <p:spPr/>
        <p:txBody>
          <a:bodyPr/>
          <a:lstStyle/>
          <a:p>
            <a:r>
              <a:rPr lang="en-US"/>
              <a:t>Annual Training Case Update</a:t>
            </a:r>
          </a:p>
        </p:txBody>
      </p:sp>
      <p:sp>
        <p:nvSpPr>
          <p:cNvPr id="5" name="Slide Number Placeholder 4"/>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327106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6A9C-6705-439D-895E-D62679278A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BCE9A-1F3C-46FF-BD0F-BC3785D98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5CBDF-F9B3-483B-8EF9-39570DB926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90A678-9D9E-400F-9964-026288C69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7391AC-C41E-4C47-B6DD-A42CF3E0FF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BD66C-0F16-44EC-96E7-D97C8BBD9EB1}"/>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8" name="Footer Placeholder 7">
            <a:extLst>
              <a:ext uri="{FF2B5EF4-FFF2-40B4-BE49-F238E27FC236}">
                <a16:creationId xmlns:a16="http://schemas.microsoft.com/office/drawing/2014/main" id="{DF677FDD-5438-481E-ABF0-4283FB3F0B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23260A-DFD2-4386-B27F-3A6EAE783815}"/>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4020253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9CF7-E142-4FC0-8F6A-8D456803B6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0BA3E4-B610-4A39-A8EC-1C4EFAE6EFDD}"/>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4" name="Footer Placeholder 3">
            <a:extLst>
              <a:ext uri="{FF2B5EF4-FFF2-40B4-BE49-F238E27FC236}">
                <a16:creationId xmlns:a16="http://schemas.microsoft.com/office/drawing/2014/main" id="{B0495329-ACB8-4484-97B3-98D1D8391F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EFA449-8042-4BE5-85A5-36352B3B30F7}"/>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42470662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CBEF60-A99D-4557-8B29-5C2F8B45BF8E}"/>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3" name="Footer Placeholder 2">
            <a:extLst>
              <a:ext uri="{FF2B5EF4-FFF2-40B4-BE49-F238E27FC236}">
                <a16:creationId xmlns:a16="http://schemas.microsoft.com/office/drawing/2014/main" id="{6C6B95ED-1B36-47C7-88CF-67B737E9EB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42934E-DA2C-4788-A252-B99668CF55DA}"/>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2832504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A5FE-4F72-4E85-8DB1-E417FAE27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D5C11-B1A2-4415-A410-5A23AFEFAA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87E7D-B671-41B7-98AB-434F3CCFB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BAD92-F1AB-49F8-BCF4-793A58BFE06B}"/>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6" name="Footer Placeholder 5">
            <a:extLst>
              <a:ext uri="{FF2B5EF4-FFF2-40B4-BE49-F238E27FC236}">
                <a16:creationId xmlns:a16="http://schemas.microsoft.com/office/drawing/2014/main" id="{452D1AE8-4642-48E6-B497-538372DB6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8D574C-F096-42CA-9C7F-95F650390959}"/>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1619695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DD2-5BEE-491A-BCA5-793AC6B32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49E467-CA91-49F7-BC76-2991D1525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3CF3987-CCCC-4308-8E44-A9779EA58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A7D908-2103-43BD-9FA1-17CA427D754C}"/>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6" name="Footer Placeholder 5">
            <a:extLst>
              <a:ext uri="{FF2B5EF4-FFF2-40B4-BE49-F238E27FC236}">
                <a16:creationId xmlns:a16="http://schemas.microsoft.com/office/drawing/2014/main" id="{336FFA12-6119-4AE4-8837-8CA43D4C6C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42CE66-49B2-430C-B83C-06DFC152DA9D}"/>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1035610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F87-68C5-49C4-875D-73C1F50C5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C13641-CC6D-4B74-9AD0-4A6740F51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EC760-0738-4C2F-8090-FF90AEDDE859}"/>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5" name="Footer Placeholder 4">
            <a:extLst>
              <a:ext uri="{FF2B5EF4-FFF2-40B4-BE49-F238E27FC236}">
                <a16:creationId xmlns:a16="http://schemas.microsoft.com/office/drawing/2014/main" id="{CCC04FA5-5301-41A1-8665-127E7E9C12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73D7E-93A7-4FF1-9059-7AF588048DC6}"/>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3221571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7B8A3F-BEC3-4A43-B92E-DAEE749875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E1110-E67D-4D15-8B20-95F3C6E90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BBC09-8BC4-4980-8F8E-233E67696D94}"/>
              </a:ext>
            </a:extLst>
          </p:cNvPr>
          <p:cNvSpPr>
            <a:spLocks noGrp="1"/>
          </p:cNvSpPr>
          <p:nvPr>
            <p:ph type="dt" sz="half" idx="10"/>
          </p:nvPr>
        </p:nvSpPr>
        <p:spPr/>
        <p:txBody>
          <a:bodyPr/>
          <a:lstStyle/>
          <a:p>
            <a:fld id="{CA1E3EE3-8F24-4098-9C09-E636D6D741A8}" type="datetimeFigureOut">
              <a:rPr lang="en-US" smtClean="0"/>
              <a:t>11/14/2023</a:t>
            </a:fld>
            <a:endParaRPr lang="en-US" dirty="0"/>
          </a:p>
        </p:txBody>
      </p:sp>
      <p:sp>
        <p:nvSpPr>
          <p:cNvPr id="5" name="Footer Placeholder 4">
            <a:extLst>
              <a:ext uri="{FF2B5EF4-FFF2-40B4-BE49-F238E27FC236}">
                <a16:creationId xmlns:a16="http://schemas.microsoft.com/office/drawing/2014/main" id="{82D675F7-C380-4130-A0AF-AB76DD719B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4CCBE2-01C8-4C36-A178-C548329960DB}"/>
              </a:ext>
            </a:extLst>
          </p:cNvPr>
          <p:cNvSpPr>
            <a:spLocks noGrp="1"/>
          </p:cNvSpPr>
          <p:nvPr>
            <p:ph type="sldNum" sz="quarter" idx="12"/>
          </p:nvPr>
        </p:nvSpPr>
        <p:spPr/>
        <p:txBody>
          <a:bodyPr/>
          <a:lstStyle/>
          <a:p>
            <a:fld id="{A8E9945C-40E2-42D1-9289-E5CB0AEDA140}" type="slidenum">
              <a:rPr lang="en-US" smtClean="0"/>
              <a:t>‹#›</a:t>
            </a:fld>
            <a:endParaRPr lang="en-US" dirty="0"/>
          </a:p>
        </p:txBody>
      </p:sp>
    </p:spTree>
    <p:extLst>
      <p:ext uri="{BB962C8B-B14F-4D97-AF65-F5344CB8AC3E}">
        <p14:creationId xmlns:p14="http://schemas.microsoft.com/office/powerpoint/2010/main" val="1536002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7D3553-20C5-4D87-AE2C-3FFFD97E4CFC}"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27401860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E3DFC-914F-4BD8-A381-72237BA3D772}"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1141192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6774C-C1D5-4682-9FDD-4419A2FB29D9}"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289413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11/14/23</a:t>
            </a:r>
          </a:p>
        </p:txBody>
      </p:sp>
      <p:sp>
        <p:nvSpPr>
          <p:cNvPr id="3" name="Footer Placeholder 2"/>
          <p:cNvSpPr>
            <a:spLocks noGrp="1"/>
          </p:cNvSpPr>
          <p:nvPr>
            <p:ph type="ftr" sz="quarter" idx="11"/>
          </p:nvPr>
        </p:nvSpPr>
        <p:spPr/>
        <p:txBody>
          <a:bodyPr/>
          <a:lstStyle/>
          <a:p>
            <a:r>
              <a:rPr lang="en-US"/>
              <a:t>Annual Training Case Update</a:t>
            </a:r>
          </a:p>
        </p:txBody>
      </p:sp>
      <p:sp>
        <p:nvSpPr>
          <p:cNvPr id="4" name="Slide Number Placeholder 3"/>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1637048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7ECAFE-5D4E-4577-81D4-363CE6304F34}" type="datetime1">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2147704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061854-2369-4ADF-A73E-98D42D2F0AEB}" type="datetime1">
              <a:rPr lang="en-US" smtClean="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11029454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F70EF-852F-4378-B99C-2A58C8DF1D5C}" type="datetime1">
              <a:rPr lang="en-US" smtClean="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777292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BDC45-36D1-402B-A7FC-34FA03486DF3}" type="datetime1">
              <a:rPr lang="en-US" smtClean="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14127373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B1E931-DFD9-4E7D-85E9-BBE91368AE80}" type="datetime1">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4218360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BA549-4EFA-489D-9C0C-8D67FB25D0E3}" type="datetime1">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3133511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18460-4DD1-4101-8243-F5BC58AAD94E}"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458134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5A8632-00F3-455D-A5BB-D1C68A474C6E}"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758870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DC151-71DA-4633-850C-B7BAD996877F}"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17319473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90056-76D5-4CC7-976D-0CC7D0E3CEBB}"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047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12527993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8C9611-156A-4516-B0DC-3899082AF543}"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10340430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D8CB4-B1E6-4A2A-A814-D6F407AB976F}"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4123894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5F52C5-166C-4CC5-8D61-BCBAAF4EC145}" type="datetime1">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64344-418F-4157-AF53-42C1BBD52B6D}" type="slidenum">
              <a:rPr lang="en-US" smtClean="0"/>
              <a:t>‹#›</a:t>
            </a:fld>
            <a:endParaRPr lang="en-US" dirty="0"/>
          </a:p>
        </p:txBody>
      </p:sp>
    </p:spTree>
    <p:extLst>
      <p:ext uri="{BB962C8B-B14F-4D97-AF65-F5344CB8AC3E}">
        <p14:creationId xmlns:p14="http://schemas.microsoft.com/office/powerpoint/2010/main" val="332116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11/14/23</a:t>
            </a:r>
          </a:p>
        </p:txBody>
      </p:sp>
      <p:sp>
        <p:nvSpPr>
          <p:cNvPr id="6" name="Footer Placeholder 5"/>
          <p:cNvSpPr>
            <a:spLocks noGrp="1"/>
          </p:cNvSpPr>
          <p:nvPr>
            <p:ph type="ftr" sz="quarter" idx="11"/>
          </p:nvPr>
        </p:nvSpPr>
        <p:spPr/>
        <p:txBody>
          <a:bodyPr/>
          <a:lstStyle/>
          <a:p>
            <a:r>
              <a:rPr lang="en-US"/>
              <a:t>Annual Training Case Update</a:t>
            </a:r>
          </a:p>
        </p:txBody>
      </p:sp>
      <p:sp>
        <p:nvSpPr>
          <p:cNvPr id="7" name="Slide Number Placeholder 6"/>
          <p:cNvSpPr>
            <a:spLocks noGrp="1"/>
          </p:cNvSpPr>
          <p:nvPr>
            <p:ph type="sldNum" sz="quarter" idx="12"/>
          </p:nvPr>
        </p:nvSpPr>
        <p:spPr/>
        <p:txBody>
          <a:bodyPr/>
          <a:lstStyle/>
          <a:p>
            <a:fld id="{66EDBB4C-ACFD-4F6B-A972-17B18B702C3C}" type="slidenum">
              <a:rPr lang="en-US" smtClean="0"/>
              <a:t>‹#›</a:t>
            </a:fld>
            <a:endParaRPr lang="en-US"/>
          </a:p>
        </p:txBody>
      </p:sp>
    </p:spTree>
    <p:extLst>
      <p:ext uri="{BB962C8B-B14F-4D97-AF65-F5344CB8AC3E}">
        <p14:creationId xmlns:p14="http://schemas.microsoft.com/office/powerpoint/2010/main" val="139116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11/14/23</a:t>
            </a: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Annual Training Case Update</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DBB4C-ACFD-4F6B-A972-17B18B702C3C}" type="slidenum">
              <a:rPr lang="en-US" smtClean="0"/>
              <a:t>‹#›</a:t>
            </a:fld>
            <a:endParaRPr lang="en-US"/>
          </a:p>
        </p:txBody>
      </p:sp>
    </p:spTree>
    <p:extLst>
      <p:ext uri="{BB962C8B-B14F-4D97-AF65-F5344CB8AC3E}">
        <p14:creationId xmlns:p14="http://schemas.microsoft.com/office/powerpoint/2010/main" val="1027530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11/14/23</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Annual Training Case Update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DD6AA-E689-463F-A975-02F25735A162}" type="slidenum">
              <a:rPr lang="en-US" smtClean="0"/>
              <a:t>‹#›</a:t>
            </a:fld>
            <a:endParaRPr lang="en-US"/>
          </a:p>
        </p:txBody>
      </p:sp>
    </p:spTree>
    <p:extLst>
      <p:ext uri="{BB962C8B-B14F-4D97-AF65-F5344CB8AC3E}">
        <p14:creationId xmlns:p14="http://schemas.microsoft.com/office/powerpoint/2010/main" val="3299452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11/14/23</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Annual Training Case Update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DD6AA-E689-463F-A975-02F25735A162}" type="slidenum">
              <a:rPr lang="en-US" smtClean="0"/>
              <a:t>‹#›</a:t>
            </a:fld>
            <a:endParaRPr lang="en-US"/>
          </a:p>
        </p:txBody>
      </p:sp>
    </p:spTree>
    <p:extLst>
      <p:ext uri="{BB962C8B-B14F-4D97-AF65-F5344CB8AC3E}">
        <p14:creationId xmlns:p14="http://schemas.microsoft.com/office/powerpoint/2010/main" val="3056451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11/14/23</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Annual Training Case Update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DD6AA-E689-463F-A975-02F25735A162}" type="slidenum">
              <a:rPr lang="en-US" smtClean="0"/>
              <a:t>‹#›</a:t>
            </a:fld>
            <a:endParaRPr lang="en-US"/>
          </a:p>
        </p:txBody>
      </p:sp>
    </p:spTree>
    <p:extLst>
      <p:ext uri="{BB962C8B-B14F-4D97-AF65-F5344CB8AC3E}">
        <p14:creationId xmlns:p14="http://schemas.microsoft.com/office/powerpoint/2010/main" val="29486625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August 2023</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Cumberland County Bar Association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DD6AA-E689-463F-A975-02F25735A162}" type="slidenum">
              <a:rPr lang="en-US" smtClean="0"/>
              <a:t>‹#›</a:t>
            </a:fld>
            <a:endParaRPr lang="en-US"/>
          </a:p>
        </p:txBody>
      </p:sp>
    </p:spTree>
    <p:extLst>
      <p:ext uri="{BB962C8B-B14F-4D97-AF65-F5344CB8AC3E}">
        <p14:creationId xmlns:p14="http://schemas.microsoft.com/office/powerpoint/2010/main" val="20767567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CE0BE-10FD-4D8E-A94B-C4E7EB22B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022DC-86E9-4A23-819A-CC94AC2889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73685-5F5A-4BDF-B867-64788337B0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E3EE3-8F24-4098-9C09-E636D6D741A8}" type="datetimeFigureOut">
              <a:rPr lang="en-US" smtClean="0"/>
              <a:t>11/14/2023</a:t>
            </a:fld>
            <a:endParaRPr lang="en-US" dirty="0"/>
          </a:p>
        </p:txBody>
      </p:sp>
      <p:sp>
        <p:nvSpPr>
          <p:cNvPr id="5" name="Footer Placeholder 4">
            <a:extLst>
              <a:ext uri="{FF2B5EF4-FFF2-40B4-BE49-F238E27FC236}">
                <a16:creationId xmlns:a16="http://schemas.microsoft.com/office/drawing/2014/main" id="{13978667-69DA-486A-B29C-334E0B095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52F8605-500E-4A31-93B3-C0C447878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9945C-40E2-42D1-9289-E5CB0AEDA140}" type="slidenum">
              <a:rPr lang="en-US" smtClean="0"/>
              <a:t>‹#›</a:t>
            </a:fld>
            <a:endParaRPr lang="en-US" dirty="0"/>
          </a:p>
        </p:txBody>
      </p:sp>
    </p:spTree>
    <p:extLst>
      <p:ext uri="{BB962C8B-B14F-4D97-AF65-F5344CB8AC3E}">
        <p14:creationId xmlns:p14="http://schemas.microsoft.com/office/powerpoint/2010/main" val="38217375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4CBBFB-EAF4-4249-BB04-02387046A5A3}" type="datetime1">
              <a:rPr lang="en-US" smtClean="0"/>
              <a:t>11/14/2023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E64344-418F-4157-AF53-42C1BBD52B6D}" type="slidenum">
              <a:rPr lang="en-US" smtClean="0"/>
              <a:t>‹#›</a:t>
            </a:fld>
            <a:endParaRPr lang="en-US" dirty="0"/>
          </a:p>
        </p:txBody>
      </p:sp>
    </p:spTree>
    <p:extLst>
      <p:ext uri="{BB962C8B-B14F-4D97-AF65-F5344CB8AC3E}">
        <p14:creationId xmlns:p14="http://schemas.microsoft.com/office/powerpoint/2010/main" val="11022336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records.pa.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hyperlink" Target="mailto:openrecords@p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records.pa.gov/Documents/RTKL/RTKL_Case_Index.pdf" TargetMode="External"/><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hyperlink" Target="https://www.openrecords.pa.gov/Appeals/DocketSearch.cf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hyperlink" Target="https://advance.lexis.com/document/?pdmfid=1000516&amp;crid=afd28e90-7234-4de7-8bcd-1d4fae10f1d7&amp;pddocfullpath=%2Fshared%2Fdocument%2Fadministrative-materials%2Furn%3AcontentItem%3A5W88-NG90-00PX-M3GX-00000-00&amp;pddocid=urn%3AcontentItem%3A5W88-NG90-00PX-M3GX-00000-00&amp;pdcontentcomponentid=357022&amp;pdteaserkey=sr3&amp;pditab=allpods&amp;ecomp=1f4Lk&amp;earg=sr3&amp;prid=009f3813-55cf-4dce-b69a-155091377980" TargetMode="Externa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hyperlink" Target="https://plus.lexis.com/search/?pdmfid=1530671&amp;crid=cf19226e-0e2b-493f-9aa2-49854836d93d&amp;pdsearchterms=119+A.3d+1121&amp;pdtypeofsearch=searchboxclick&amp;pdsearchtype=SearchBox&amp;pdstartin=&amp;pdpsf=&amp;pdqttype=and&amp;pdquerytemplateid=&amp;ecomp=2g4tk&amp;earg=pdsf&amp;prid=f69574b1-1886-4ab7-b074-d8274282ba29&amp;aci=lp&amp;cbc=0&amp;lnsi=f47710aa-8bc2-4863-b467-c4cfd5dca4c4&amp;rmflag=0&amp;sit=null" TargetMode="Externa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8" Type="http://schemas.openxmlformats.org/officeDocument/2006/relationships/hyperlink" Target="https://www.openrecords.pa.gov/Appeals/HowToFile.cfm" TargetMode="External"/><Relationship Id="rId3" Type="http://schemas.openxmlformats.org/officeDocument/2006/relationships/hyperlink" Target="https://www.openrecords.pa.gov/Documents/RTKL/RTKL_Case_Index.pdf" TargetMode="External"/><Relationship Id="rId7" Type="http://schemas.openxmlformats.org/officeDocument/2006/relationships/hyperlink" Target="https://www.openrecords.pa.gov/RTKL/HowToFile.cfm" TargetMode="External"/><Relationship Id="rId2" Type="http://schemas.openxmlformats.org/officeDocument/2006/relationships/hyperlink" Target="https://www.openrecords.pa.gov/Appeals/DocketSearch.cfm" TargetMode="External"/><Relationship Id="rId1" Type="http://schemas.openxmlformats.org/officeDocument/2006/relationships/slideLayout" Target="../slideLayouts/slideLayout57.xml"/><Relationship Id="rId6" Type="http://schemas.openxmlformats.org/officeDocument/2006/relationships/hyperlink" Target="https://www.openrecords.pa.gov/RTKL/About.cfm" TargetMode="External"/><Relationship Id="rId5" Type="http://schemas.openxmlformats.org/officeDocument/2006/relationships/hyperlink" Target="https://www.openrecords.pa.gov/RTKL/TrainingVideos.cfm#web" TargetMode="External"/><Relationship Id="rId4" Type="http://schemas.openxmlformats.org/officeDocument/2006/relationships/hyperlink" Target="https://www.openrecords.pa.gov/RTKL/TrainingPresentations.cf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image" Target="../media/image5.sv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7.xml"/><Relationship Id="rId6" Type="http://schemas.openxmlformats.org/officeDocument/2006/relationships/hyperlink" Target="https://www.openrecords.pa.gov/Appeals/DIPRequest.cfm" TargetMode="External"/><Relationship Id="rId5" Type="http://schemas.openxmlformats.org/officeDocument/2006/relationships/hyperlink" Target="https://www.openrecords.pa.gov/Appeals/EntryOfAppearance.cfm" TargetMode="External"/><Relationship Id="rId4" Type="http://schemas.openxmlformats.org/officeDocument/2006/relationships/image" Target="../media/image5.sv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8.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8.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8.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7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8.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47900" y="3124200"/>
            <a:ext cx="7696200" cy="1524001"/>
          </a:xfrm>
        </p:spPr>
        <p:txBody>
          <a:bodyPr>
            <a:noAutofit/>
          </a:bodyPr>
          <a:lstStyle/>
          <a:p>
            <a:pPr marL="0" marR="0">
              <a:spcBef>
                <a:spcPts val="0"/>
              </a:spcBef>
              <a:spcAft>
                <a:spcPts val="0"/>
              </a:spcAft>
            </a:pPr>
            <a:r>
              <a:rPr lang="en-US" dirty="0">
                <a:solidFill>
                  <a:srgbClr val="FF0000"/>
                </a:solidFill>
              </a:rPr>
              <a:t>Annual Training Case Update</a:t>
            </a:r>
            <a:br>
              <a:rPr lang="en-US" dirty="0"/>
            </a:br>
            <a:br>
              <a:rPr lang="en-US" sz="16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a:t>
            </a:r>
            <a:br>
              <a:rPr lang="en-US" sz="1800" dirty="0">
                <a:effectLst/>
                <a:latin typeface="Calibri" panose="020F0502020204030204" pitchFamily="34" charset="0"/>
                <a:ea typeface="Calibri" panose="020F0502020204030204" pitchFamily="34" charset="0"/>
              </a:rPr>
            </a:br>
            <a:r>
              <a:rPr lang="en-US" sz="2000" i="1" dirty="0">
                <a:effectLst/>
                <a:latin typeface="Calibri" panose="020F0502020204030204" pitchFamily="34" charset="0"/>
                <a:ea typeface="Calibri" panose="020F0502020204030204" pitchFamily="34" charset="0"/>
              </a:rPr>
              <a:t>November 14, 2023</a:t>
            </a:r>
            <a:endParaRPr lang="en-US" sz="2200" i="1" dirty="0"/>
          </a:p>
        </p:txBody>
      </p:sp>
      <p:sp>
        <p:nvSpPr>
          <p:cNvPr id="3" name="Subtitle 2"/>
          <p:cNvSpPr>
            <a:spLocks noGrp="1"/>
          </p:cNvSpPr>
          <p:nvPr>
            <p:ph type="subTitle" idx="1"/>
          </p:nvPr>
        </p:nvSpPr>
        <p:spPr>
          <a:xfrm>
            <a:off x="2895600" y="2209801"/>
            <a:ext cx="6400800" cy="457199"/>
          </a:xfrm>
        </p:spPr>
        <p:txBody>
          <a:bodyPr rtlCol="0">
            <a:normAutofit lnSpcReduction="10000"/>
          </a:bodyPr>
          <a:lstStyle/>
          <a:p>
            <a:pPr>
              <a:defRPr/>
            </a:pPr>
            <a:r>
              <a:rPr lang="en-US" sz="2400" dirty="0">
                <a:solidFill>
                  <a:schemeClr val="tx2"/>
                </a:solidFill>
              </a:rPr>
              <a:t>Kyle Applegate, Chief Counsel</a:t>
            </a:r>
          </a:p>
        </p:txBody>
      </p:sp>
      <p:sp>
        <p:nvSpPr>
          <p:cNvPr id="2053" name="TextBox 5"/>
          <p:cNvSpPr txBox="1">
            <a:spLocks noChangeArrowheads="1"/>
          </p:cNvSpPr>
          <p:nvPr/>
        </p:nvSpPr>
        <p:spPr bwMode="auto">
          <a:xfrm>
            <a:off x="2028559" y="5562600"/>
            <a:ext cx="8001000" cy="980659"/>
          </a:xfrm>
          <a:prstGeom prst="rect">
            <a:avLst/>
          </a:prstGeom>
          <a:solidFill>
            <a:schemeClr val="accent1">
              <a:lumMod val="40000"/>
              <a:lumOff val="60000"/>
            </a:schemeClr>
          </a:solidFill>
        </p:spPr>
        <p:txBody>
          <a:bodyPr vert="horz" lIns="91440" tIns="45720" rIns="91440" bIns="45720" rtlCol="0" anchor="ctr">
            <a:noAutofit/>
          </a:bodyPr>
          <a:lstStyle>
            <a:lvl1pPr algn="ctr">
              <a:spcBef>
                <a:spcPct val="0"/>
              </a:spcBef>
              <a:buNone/>
              <a:defRPr sz="4400" b="1">
                <a:latin typeface="+mj-lt"/>
                <a:ea typeface="+mj-ea"/>
                <a:cs typeface="+mj-cs"/>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400" b="0" dirty="0">
                <a:latin typeface="+mn-lt"/>
                <a:hlinkClick r:id="rId3"/>
              </a:rPr>
              <a:t>https://openrecords.pa.gov</a:t>
            </a:r>
            <a:endParaRPr lang="en-US" sz="1400" b="0" dirty="0">
              <a:latin typeface="+mn-lt"/>
            </a:endParaRPr>
          </a:p>
          <a:p>
            <a:r>
              <a:rPr lang="en-US" sz="1400" b="0" dirty="0">
                <a:latin typeface="+mn-lt"/>
              </a:rPr>
              <a:t>@OpenRecordsPA</a:t>
            </a:r>
          </a:p>
          <a:p>
            <a:r>
              <a:rPr lang="en-US" sz="1400" b="0" dirty="0">
                <a:latin typeface="+mn-lt"/>
                <a:hlinkClick r:id="rId4"/>
              </a:rPr>
              <a:t>openrecords@pa.gov</a:t>
            </a:r>
            <a:r>
              <a:rPr lang="en-US" sz="1400" b="0" dirty="0">
                <a:latin typeface="+mn-lt"/>
              </a:rPr>
              <a:t> </a:t>
            </a:r>
          </a:p>
          <a:p>
            <a:r>
              <a:rPr lang="en-US" sz="1400" b="0" dirty="0">
                <a:latin typeface="+mn-lt"/>
              </a:rPr>
              <a:t>(717) 346-9903</a:t>
            </a:r>
            <a:endParaRPr lang="en-US" b="0" dirty="0">
              <a:latin typeface="+mn-lt"/>
            </a:endParaRPr>
          </a:p>
        </p:txBody>
      </p:sp>
      <p:pic>
        <p:nvPicPr>
          <p:cNvPr id="1026" name="Picture 2" descr="O:\ExecutiveOffice_241010100\OOR_Logos_and_Pictures\Open Records_Logo elonga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685801"/>
            <a:ext cx="5962118"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06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Retirement v. Discharge</a:t>
            </a:r>
          </a:p>
        </p:txBody>
      </p:sp>
      <p:sp>
        <p:nvSpPr>
          <p:cNvPr id="3" name="Content Placeholder 2"/>
          <p:cNvSpPr>
            <a:spLocks noGrp="1"/>
          </p:cNvSpPr>
          <p:nvPr>
            <p:ph idx="1"/>
          </p:nvPr>
        </p:nvSpPr>
        <p:spPr>
          <a:xfrm>
            <a:off x="605588" y="1524000"/>
            <a:ext cx="10972799" cy="4525963"/>
          </a:xfrm>
        </p:spPr>
        <p:txBody>
          <a:bodyPr>
            <a:noAutofit/>
          </a:bodyPr>
          <a:lstStyle/>
          <a:p>
            <a:pPr marL="0" indent="0" algn="just">
              <a:spcBef>
                <a:spcPts val="0"/>
              </a:spcBef>
              <a:buNone/>
            </a:pPr>
            <a:r>
              <a:rPr lang="en-US" sz="1700" u="sng" dirty="0" err="1"/>
              <a:t>Fruchter</a:t>
            </a:r>
            <a:r>
              <a:rPr lang="en-US" sz="1700" u="sng" dirty="0"/>
              <a:t> v. Borough of Malvern</a:t>
            </a:r>
            <a:r>
              <a:rPr lang="en-US" sz="1700" dirty="0"/>
              <a:t>, </a:t>
            </a:r>
            <a:r>
              <a:rPr lang="fr-FR" sz="1700" dirty="0"/>
              <a:t>Nos. 495 C.D. 2022, 496 C.D. 2022; 2023 Pa. </a:t>
            </a:r>
            <a:r>
              <a:rPr lang="fr-FR" sz="1700" dirty="0" err="1"/>
              <a:t>Commw</a:t>
            </a:r>
            <a:r>
              <a:rPr lang="fr-FR" sz="1700" dirty="0"/>
              <a:t>. LEXIS 156 (Pa. </a:t>
            </a:r>
            <a:r>
              <a:rPr lang="fr-FR" sz="1700" dirty="0" err="1"/>
              <a:t>Commw</a:t>
            </a:r>
            <a:r>
              <a:rPr lang="fr-FR" sz="1700" dirty="0"/>
              <a:t>. Ct. 2023)</a:t>
            </a:r>
          </a:p>
          <a:p>
            <a:pPr marL="0" marR="0" lvl="0" indent="0">
              <a:lnSpc>
                <a:spcPct val="107000"/>
              </a:lnSpc>
              <a:spcBef>
                <a:spcPts val="0"/>
              </a:spcBef>
              <a:spcAft>
                <a:spcPts val="0"/>
              </a:spcAft>
              <a:buNone/>
            </a:pPr>
            <a:endParaRPr lang="en-US" sz="1700" dirty="0"/>
          </a:p>
          <a:p>
            <a:pPr marL="0" marR="0" lvl="0" indent="0" algn="just">
              <a:lnSpc>
                <a:spcPct val="107000"/>
              </a:lnSpc>
              <a:spcBef>
                <a:spcPts val="0"/>
              </a:spcBef>
              <a:spcAft>
                <a:spcPts val="0"/>
              </a:spcAft>
              <a:buNone/>
            </a:pPr>
            <a:r>
              <a:rPr lang="en-US" sz="1700" kern="100" dirty="0">
                <a:effectLst/>
                <a:ea typeface="Calibri" panose="020F0502020204030204" pitchFamily="34" charset="0"/>
                <a:cs typeface="Times New Roman" panose="02020603050405020304" pitchFamily="18" charset="0"/>
              </a:rPr>
              <a:t>Request sought documents referenced in a Retirement Agreement between the Borough and a police sergeant, who was the subject of disciplinary proceedings.  The OOR concluded that the documents were contained in the employee’s personnel file and related to employee discipline, and did not constitute the final action resulting in demotion or discharge.  65 P.S. § 67.708(b)(7)(viii).  The trial court affirmed, finding that neither the Retirement Agreement nor the documents referenced within effectuated a demotion or discharge.</a:t>
            </a:r>
          </a:p>
          <a:p>
            <a:pPr marL="0" marR="0" lvl="0" indent="0" algn="just">
              <a:lnSpc>
                <a:spcPct val="107000"/>
              </a:lnSpc>
              <a:spcBef>
                <a:spcPts val="0"/>
              </a:spcBef>
              <a:spcAft>
                <a:spcPts val="0"/>
              </a:spcAft>
              <a:buNone/>
            </a:pPr>
            <a:endParaRPr lang="en-US" sz="1700" kern="100" dirty="0">
              <a:effectLst/>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1700" kern="100" dirty="0">
                <a:effectLst/>
                <a:ea typeface="Calibri" panose="020F0502020204030204" pitchFamily="34" charset="0"/>
                <a:cs typeface="Times New Roman" panose="02020603050405020304" pitchFamily="18" charset="0"/>
              </a:rPr>
              <a:t>The Commonwealth Court found that the referenced documents are not necessary to decipher the Retirement Agreement, and noted that the fact that a document is attached or referenced to a document does not subject it to disclosure.</a:t>
            </a:r>
          </a:p>
          <a:p>
            <a:pPr marL="0" marR="0" lvl="0" indent="0" algn="just">
              <a:lnSpc>
                <a:spcPct val="107000"/>
              </a:lnSpc>
              <a:spcBef>
                <a:spcPts val="0"/>
              </a:spcBef>
              <a:spcAft>
                <a:spcPts val="800"/>
              </a:spcAft>
              <a:buNone/>
            </a:pPr>
            <a:endParaRPr lang="en-US" sz="1700" kern="100" dirty="0">
              <a:effectLst/>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800"/>
              </a:spcAft>
              <a:buNone/>
            </a:pPr>
            <a:r>
              <a:rPr lang="en-US" sz="1700" kern="100" dirty="0">
                <a:effectLst/>
                <a:ea typeface="Calibri" panose="020F0502020204030204" pitchFamily="34" charset="0"/>
                <a:cs typeface="Times New Roman" panose="02020603050405020304" pitchFamily="18" charset="0"/>
              </a:rPr>
              <a:t>The Court also found that the Retirement Agreement was not the “final action” resulting in the sergeant’s discharge.  The Court, noting that “discharge” is not defined by the RTKL, noted that “an employee’s retirement is a voluntary resignation by his own choice, while discharge is typically initiated by his employer.”  Thus, a decision to retire by agreement is not a discharge.</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268127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 </a:t>
            </a:r>
            <a:br>
              <a:rPr lang="en-US" b="1" dirty="0"/>
            </a:br>
            <a:r>
              <a:rPr lang="en-US" b="1" dirty="0"/>
              <a:t>Untimely Appeals from the OOR</a:t>
            </a:r>
          </a:p>
        </p:txBody>
      </p:sp>
      <p:sp>
        <p:nvSpPr>
          <p:cNvPr id="3" name="Content Placeholder 2"/>
          <p:cNvSpPr>
            <a:spLocks noGrp="1"/>
          </p:cNvSpPr>
          <p:nvPr>
            <p:ph idx="1"/>
          </p:nvPr>
        </p:nvSpPr>
        <p:spPr>
          <a:xfrm>
            <a:off x="605588" y="1524000"/>
            <a:ext cx="10972799" cy="4525963"/>
          </a:xfrm>
        </p:spPr>
        <p:txBody>
          <a:bodyPr>
            <a:normAutofit fontScale="92500" lnSpcReduction="10000"/>
          </a:bodyPr>
          <a:lstStyle/>
          <a:p>
            <a:pPr marL="0" marR="0" lvl="0" indent="0" algn="just" fontAlgn="auto">
              <a:lnSpc>
                <a:spcPct val="80000"/>
              </a:lnSpc>
              <a:spcBef>
                <a:spcPts val="0"/>
              </a:spcBef>
              <a:spcAft>
                <a:spcPts val="0"/>
              </a:spcAft>
              <a:buClrTx/>
              <a:buSzTx/>
              <a:buNone/>
              <a:tabLst/>
              <a:defRPr/>
            </a:pPr>
            <a:r>
              <a:rPr lang="en-US" sz="2700" u="sng" dirty="0" err="1"/>
              <a:t>Bethke</a:t>
            </a:r>
            <a:r>
              <a:rPr lang="en-US" sz="2700" u="sng" dirty="0"/>
              <a:t> v. City of Philadelphia</a:t>
            </a:r>
            <a:r>
              <a:rPr lang="en-US" sz="2700" dirty="0"/>
              <a:t>, 282 A.3d 884 (Pa. </a:t>
            </a:r>
            <a:r>
              <a:rPr lang="en-US" sz="2700" dirty="0" err="1"/>
              <a:t>Commw</a:t>
            </a:r>
            <a:r>
              <a:rPr lang="en-US" sz="2700" dirty="0"/>
              <a:t>. Ct. 2023) </a:t>
            </a:r>
          </a:p>
          <a:p>
            <a:pPr marL="0" marR="0" lvl="0" indent="0" algn="just" fontAlgn="auto">
              <a:lnSpc>
                <a:spcPct val="80000"/>
              </a:lnSpc>
              <a:spcBef>
                <a:spcPts val="0"/>
              </a:spcBef>
              <a:spcAft>
                <a:spcPts val="0"/>
              </a:spcAft>
              <a:buClrTx/>
              <a:buSzTx/>
              <a:buNone/>
              <a:tabLst/>
              <a:defRPr/>
            </a:pPr>
            <a:endParaRPr lang="en-US" sz="2700" dirty="0"/>
          </a:p>
          <a:p>
            <a:pPr marL="0" marR="0" lvl="0" indent="0" algn="just" fontAlgn="auto">
              <a:lnSpc>
                <a:spcPct val="80000"/>
              </a:lnSpc>
              <a:spcBef>
                <a:spcPts val="0"/>
              </a:spcBef>
              <a:spcAft>
                <a:spcPts val="0"/>
              </a:spcAft>
              <a:buClrTx/>
              <a:buSzTx/>
              <a:buNone/>
              <a:tabLst/>
              <a:defRPr/>
            </a:pPr>
            <a:r>
              <a:rPr lang="en-US" sz="2700" dirty="0"/>
              <a:t>Request sought all policies from the Sheriff’s Office</a:t>
            </a:r>
          </a:p>
          <a:p>
            <a:pPr marL="0" marR="0" lvl="0" indent="0" algn="just" fontAlgn="auto">
              <a:lnSpc>
                <a:spcPct val="80000"/>
              </a:lnSpc>
              <a:spcBef>
                <a:spcPts val="0"/>
              </a:spcBef>
              <a:spcAft>
                <a:spcPts val="0"/>
              </a:spcAft>
              <a:buClrTx/>
              <a:buSzTx/>
              <a:buNone/>
              <a:tabLst/>
              <a:defRPr/>
            </a:pPr>
            <a:endParaRPr lang="en-US" sz="2700" dirty="0"/>
          </a:p>
          <a:p>
            <a:pPr marL="0" marR="0" lvl="0" indent="0" algn="just" fontAlgn="auto">
              <a:lnSpc>
                <a:spcPct val="80000"/>
              </a:lnSpc>
              <a:spcBef>
                <a:spcPts val="0"/>
              </a:spcBef>
              <a:spcAft>
                <a:spcPts val="0"/>
              </a:spcAft>
              <a:buClrTx/>
              <a:buSzTx/>
              <a:buNone/>
              <a:tabLst/>
              <a:defRPr/>
            </a:pPr>
            <a:r>
              <a:rPr lang="en-US" sz="2700" dirty="0"/>
              <a:t>OOR granted, and the City failed to appeal the Final Determination within 30 days</a:t>
            </a:r>
          </a:p>
          <a:p>
            <a:pPr marL="0" marR="0" lvl="0" indent="0" algn="just" fontAlgn="auto">
              <a:lnSpc>
                <a:spcPct val="80000"/>
              </a:lnSpc>
              <a:spcBef>
                <a:spcPts val="0"/>
              </a:spcBef>
              <a:spcAft>
                <a:spcPts val="0"/>
              </a:spcAft>
              <a:buClrTx/>
              <a:buSzTx/>
              <a:buNone/>
              <a:tabLst/>
              <a:defRPr/>
            </a:pPr>
            <a:endParaRPr lang="en-US" sz="2700" dirty="0"/>
          </a:p>
          <a:p>
            <a:pPr marL="0" marR="0" lvl="0" indent="0" algn="just" fontAlgn="auto">
              <a:lnSpc>
                <a:spcPct val="80000"/>
              </a:lnSpc>
              <a:spcBef>
                <a:spcPts val="0"/>
              </a:spcBef>
              <a:spcAft>
                <a:spcPts val="0"/>
              </a:spcAft>
              <a:buClrTx/>
              <a:buSzTx/>
              <a:buNone/>
              <a:tabLst/>
              <a:defRPr/>
            </a:pPr>
            <a:r>
              <a:rPr lang="en-US" sz="2700" dirty="0"/>
              <a:t>Requester filed for mandamus, and the Court of Common Pleas directed the City to cross-appeal </a:t>
            </a:r>
            <a:r>
              <a:rPr lang="en-US" sz="2700" i="1" dirty="0" err="1"/>
              <a:t>nunc</a:t>
            </a:r>
            <a:r>
              <a:rPr lang="en-US" sz="2700" i="1" dirty="0"/>
              <a:t> pro </a:t>
            </a:r>
            <a:r>
              <a:rPr lang="en-US" sz="2700" i="1" dirty="0" err="1"/>
              <a:t>tunc</a:t>
            </a:r>
            <a:r>
              <a:rPr lang="en-US" sz="2700" i="1" dirty="0"/>
              <a:t> </a:t>
            </a:r>
            <a:r>
              <a:rPr lang="en-US" sz="2700" dirty="0"/>
              <a:t>to address security concerns</a:t>
            </a:r>
          </a:p>
          <a:p>
            <a:pPr marL="0" marR="0" lvl="0" indent="0" algn="just" fontAlgn="auto">
              <a:lnSpc>
                <a:spcPct val="80000"/>
              </a:lnSpc>
              <a:spcBef>
                <a:spcPts val="0"/>
              </a:spcBef>
              <a:spcAft>
                <a:spcPts val="0"/>
              </a:spcAft>
              <a:buClrTx/>
              <a:buSzTx/>
              <a:buNone/>
              <a:tabLst/>
              <a:defRPr/>
            </a:pPr>
            <a:endParaRPr lang="en-US" sz="2700" dirty="0"/>
          </a:p>
          <a:p>
            <a:pPr marL="0" marR="0" lvl="0" indent="0" algn="just" fontAlgn="auto">
              <a:lnSpc>
                <a:spcPct val="80000"/>
              </a:lnSpc>
              <a:spcBef>
                <a:spcPts val="0"/>
              </a:spcBef>
              <a:spcAft>
                <a:spcPts val="0"/>
              </a:spcAft>
              <a:buClrTx/>
              <a:buSzTx/>
              <a:buNone/>
              <a:tabLst/>
              <a:defRPr/>
            </a:pPr>
            <a:r>
              <a:rPr lang="en-US" sz="2700" dirty="0"/>
              <a:t>Commonwealth Court holds that failure to timely appeal the OOR’s Final Determination requires an extraordinary circumstance such as fraud, administrative breakdown, or some other circumstance unrelated to negligence.</a:t>
            </a:r>
          </a:p>
          <a:p>
            <a:pPr marL="0" marR="0" lvl="0" indent="0" algn="just" fontAlgn="auto">
              <a:lnSpc>
                <a:spcPct val="80000"/>
              </a:lnSpc>
              <a:spcBef>
                <a:spcPts val="0"/>
              </a:spcBef>
              <a:spcAft>
                <a:spcPts val="0"/>
              </a:spcAft>
              <a:buClrTx/>
              <a:buSzTx/>
              <a:buNone/>
              <a:tabLst/>
              <a:defRPr/>
            </a:pPr>
            <a:endParaRPr lang="en-US" sz="2700" dirty="0"/>
          </a:p>
          <a:p>
            <a:pPr marL="0" marR="0" lvl="0" indent="0" algn="just" fontAlgn="auto">
              <a:lnSpc>
                <a:spcPct val="80000"/>
              </a:lnSpc>
              <a:spcBef>
                <a:spcPts val="0"/>
              </a:spcBef>
              <a:spcAft>
                <a:spcPts val="0"/>
              </a:spcAft>
              <a:buClrTx/>
              <a:buSzTx/>
              <a:buNone/>
              <a:tabLst/>
              <a:defRPr/>
            </a:pPr>
            <a:r>
              <a:rPr lang="en-US" sz="2700" dirty="0"/>
              <a:t>“…[I]t is the procedural circumstances, not the merits or perceived importance of the case, that must be extraordinary to warrant relief.”</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77883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377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5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50" name="Title 1"/>
          <p:cNvSpPr>
            <a:spLocks noGrp="1"/>
          </p:cNvSpPr>
          <p:nvPr>
            <p:ph type="ctrTitle"/>
          </p:nvPr>
        </p:nvSpPr>
        <p:spPr>
          <a:xfrm>
            <a:off x="2548621" y="1660122"/>
            <a:ext cx="7217553" cy="3305493"/>
          </a:xfrm>
        </p:spPr>
        <p:txBody>
          <a:bodyPr>
            <a:normAutofit fontScale="90000"/>
          </a:bodyPr>
          <a:lstStyle/>
          <a:p>
            <a:pPr>
              <a:lnSpc>
                <a:spcPct val="90000"/>
              </a:lnSpc>
            </a:pPr>
            <a:r>
              <a:rPr lang="en-US" sz="6600" b="1" dirty="0"/>
              <a:t>Unreported Opinions</a:t>
            </a:r>
            <a:br>
              <a:rPr lang="en-US" sz="6600" b="1" dirty="0"/>
            </a:br>
            <a:br>
              <a:rPr lang="en-US" sz="6600" b="1" dirty="0"/>
            </a:br>
            <a:r>
              <a:rPr lang="en-US" b="1" dirty="0"/>
              <a:t>Unreported opinions of the Commonwealth Court are not binding precedent, but may be cited for their persuasive value</a:t>
            </a:r>
            <a:endParaRPr lang="en-US" i="1" dirty="0"/>
          </a:p>
        </p:txBody>
      </p:sp>
    </p:spTree>
    <p:extLst>
      <p:ext uri="{BB962C8B-B14F-4D97-AF65-F5344CB8AC3E}">
        <p14:creationId xmlns:p14="http://schemas.microsoft.com/office/powerpoint/2010/main" val="13196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The RTKL provides an adequate statutory remedy</a:t>
            </a:r>
          </a:p>
        </p:txBody>
      </p:sp>
      <p:sp>
        <p:nvSpPr>
          <p:cNvPr id="3" name="Content Placeholder 2"/>
          <p:cNvSpPr>
            <a:spLocks noGrp="1"/>
          </p:cNvSpPr>
          <p:nvPr>
            <p:ph idx="1"/>
          </p:nvPr>
        </p:nvSpPr>
        <p:spPr>
          <a:xfrm>
            <a:off x="605588" y="1524000"/>
            <a:ext cx="10972799" cy="4525963"/>
          </a:xfrm>
        </p:spPr>
        <p:txBody>
          <a:bodyPr>
            <a:normAutofit/>
          </a:bodyPr>
          <a:lstStyle/>
          <a:p>
            <a:pPr marL="0" marR="0" indent="0" algn="just">
              <a:lnSpc>
                <a:spcPct val="107000"/>
              </a:lnSpc>
              <a:spcBef>
                <a:spcPts val="0"/>
              </a:spcBef>
              <a:spcAft>
                <a:spcPts val="800"/>
              </a:spcAft>
              <a:buNone/>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Duquette v. Office of Open Records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No. 84 M.D. 2022 (Pa.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Commw</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Ct. 2023)</a:t>
            </a:r>
          </a:p>
          <a:p>
            <a:pPr marL="0" marR="0" indent="0" algn="just">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After an OOR Appeals Officer issued a Final Determination, a requester sought mandamus, declaratory, and injunctive relief against the OOR concerning issues that arose during the appeal before the OOR.</a:t>
            </a:r>
          </a:p>
          <a:p>
            <a:pPr marL="0" marR="0" indent="0" algn="just">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Commonwealth Court granted the OOR’s preliminary objections, finding that the requester’s claims “stem from the [OOR’s] issuance of its Final Determination,” and that the requester “could have obtained such relief by appealing the Final Determination to common pleas.”  This relief is adequate, as the RTKL provides requesters with a right to a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de novo</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appeal.  Therefore, the Court found that there was an adequate statutory remedy.</a:t>
            </a:r>
          </a:p>
          <a:p>
            <a:pPr marL="0" indent="0" algn="just">
              <a:spcBef>
                <a:spcPts val="0"/>
              </a:spcBef>
              <a:buNone/>
            </a:pPr>
            <a:endParaRPr lang="en-US" sz="3200" dirty="0"/>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414862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Sufficiency of evidence</a:t>
            </a:r>
          </a:p>
        </p:txBody>
      </p:sp>
      <p:sp>
        <p:nvSpPr>
          <p:cNvPr id="3" name="Content Placeholder 2"/>
          <p:cNvSpPr>
            <a:spLocks noGrp="1"/>
          </p:cNvSpPr>
          <p:nvPr>
            <p:ph idx="1"/>
          </p:nvPr>
        </p:nvSpPr>
        <p:spPr>
          <a:xfrm>
            <a:off x="605588" y="1524000"/>
            <a:ext cx="10972799" cy="4525963"/>
          </a:xfrm>
        </p:spPr>
        <p:txBody>
          <a:bodyPr>
            <a:normAutofit fontScale="70000" lnSpcReduction="20000"/>
          </a:bodyPr>
          <a:lstStyle/>
          <a:p>
            <a:pPr marL="0" indent="0" algn="just" fontAlgn="base">
              <a:spcBef>
                <a:spcPts val="0"/>
              </a:spcBef>
              <a:buNone/>
            </a:pPr>
            <a:r>
              <a:rPr lang="en-US" sz="4300" u="sng" dirty="0"/>
              <a:t>Mack v. Pa. </a:t>
            </a:r>
            <a:r>
              <a:rPr lang="en-US" sz="4300" u="sng" dirty="0" err="1"/>
              <a:t>Dep’t</a:t>
            </a:r>
            <a:r>
              <a:rPr lang="en-US" sz="4300" u="sng" dirty="0"/>
              <a:t> of Corrections</a:t>
            </a:r>
            <a:r>
              <a:rPr lang="en-US" sz="4300" dirty="0"/>
              <a:t>, No. 699 C.D. 2022 (Pa. </a:t>
            </a:r>
            <a:r>
              <a:rPr lang="en-US" sz="4300" dirty="0" err="1"/>
              <a:t>Commw</a:t>
            </a:r>
            <a:r>
              <a:rPr lang="en-US" sz="4300" dirty="0"/>
              <a:t>. Ct. 2023)</a:t>
            </a:r>
            <a:endParaRPr lang="en-US" sz="3200" dirty="0"/>
          </a:p>
          <a:p>
            <a:pPr marL="0" indent="0" algn="just">
              <a:spcBef>
                <a:spcPts val="0"/>
              </a:spcBef>
              <a:buNone/>
            </a:pPr>
            <a:r>
              <a:rPr lang="en-US" sz="3900" dirty="0"/>
              <a:t>Request sought (in part) a financial record; agency argued that it does not exist.</a:t>
            </a:r>
          </a:p>
          <a:p>
            <a:pPr marL="0" indent="0" algn="just">
              <a:lnSpc>
                <a:spcPct val="120000"/>
              </a:lnSpc>
              <a:spcBef>
                <a:spcPts val="0"/>
              </a:spcBef>
              <a:buNone/>
            </a:pPr>
            <a:endParaRPr lang="en-US" sz="3200" dirty="0"/>
          </a:p>
          <a:p>
            <a:pPr marL="0" indent="0" algn="just">
              <a:spcBef>
                <a:spcPts val="0"/>
              </a:spcBef>
              <a:buNone/>
            </a:pPr>
            <a:r>
              <a:rPr lang="en-US" sz="3900" dirty="0"/>
              <a:t>On appeal, AORO submitted an affidavit explaining that another employee was “likely” to have such records but had confirmed that she did not.</a:t>
            </a:r>
          </a:p>
          <a:p>
            <a:pPr marL="0" indent="0" algn="just">
              <a:spcBef>
                <a:spcPts val="0"/>
              </a:spcBef>
              <a:buNone/>
            </a:pPr>
            <a:endParaRPr lang="en-US" sz="3900" dirty="0"/>
          </a:p>
          <a:p>
            <a:pPr marL="0" indent="0" algn="just">
              <a:spcBef>
                <a:spcPts val="0"/>
              </a:spcBef>
              <a:buNone/>
            </a:pPr>
            <a:r>
              <a:rPr lang="en-US" sz="3900" dirty="0"/>
              <a:t>The Commonwealth Court held that this language was insufficiently certain to find that the records don’t exist.  The Court in this instance took issue with the use of the word “likely” and noted that the fact that the agency located another record after claiming it did not exist should have “alerted” the OOR to question the veracity of the agency’s evidence.</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2377609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 </a:t>
            </a:r>
            <a:br>
              <a:rPr lang="en-US" b="1" dirty="0"/>
            </a:br>
            <a:r>
              <a:rPr lang="en-US" b="1" dirty="0"/>
              <a:t>Severance payments</a:t>
            </a:r>
          </a:p>
        </p:txBody>
      </p:sp>
      <p:sp>
        <p:nvSpPr>
          <p:cNvPr id="3" name="Content Placeholder 2"/>
          <p:cNvSpPr>
            <a:spLocks noGrp="1"/>
          </p:cNvSpPr>
          <p:nvPr>
            <p:ph idx="1"/>
          </p:nvPr>
        </p:nvSpPr>
        <p:spPr>
          <a:xfrm>
            <a:off x="605588" y="1524000"/>
            <a:ext cx="10972799" cy="4525963"/>
          </a:xfrm>
        </p:spPr>
        <p:txBody>
          <a:bodyPr>
            <a:normAutofit fontScale="92500" lnSpcReduction="10000"/>
          </a:bodyPr>
          <a:lstStyle/>
          <a:p>
            <a:pPr marL="0" marR="0" indent="0">
              <a:lnSpc>
                <a:spcPct val="107000"/>
              </a:lnSpc>
              <a:spcBef>
                <a:spcPts val="0"/>
              </a:spcBef>
              <a:spcAft>
                <a:spcPts val="800"/>
              </a:spcAft>
              <a:buNone/>
            </a:pP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Allegheny County Airport Auth. v. Belko</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No. 117 C.D. 2023</a:t>
            </a:r>
          </a:p>
          <a:p>
            <a:pPr marL="0" marR="0" indent="0">
              <a:lnSpc>
                <a:spcPct val="107000"/>
              </a:lnSpc>
              <a:spcBef>
                <a:spcPts val="0"/>
              </a:spcBef>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Request for severance payments made to former Authority employees. </a:t>
            </a:r>
          </a:p>
          <a:p>
            <a:pPr marL="0" marR="0" indent="0">
              <a:lnSpc>
                <a:spcPct val="107000"/>
              </a:lnSpc>
              <a:spcBef>
                <a:spcPts val="0"/>
              </a:spcBef>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Past public expenditures are no different than current public expenditures, such as salaries, and there is no expectation of privacy in one’s receipt of public funds.  </a:t>
            </a:r>
          </a:p>
          <a:p>
            <a:pPr marL="0" marR="0" indent="0">
              <a:lnSpc>
                <a:spcPct val="107000"/>
              </a:lnSpc>
              <a:spcBef>
                <a:spcPts val="0"/>
              </a:spcBef>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Court, quoting a prior Supreme Court case: “…[A]</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ny</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person desiring to keep his or her name and ‘relevant financial data’ private ‘should refuse Commonwealth disbursements…. The public has a right to know how the Commonwealth spends its money.’”</a:t>
            </a:r>
          </a:p>
          <a:p>
            <a:pPr marL="0" marR="0" indent="0">
              <a:lnSpc>
                <a:spcPct val="107000"/>
              </a:lnSpc>
              <a:spcBef>
                <a:spcPts val="0"/>
              </a:spcBef>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Therefore, the constitutional right to privacy did not apply.</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195889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Mug Shots</a:t>
            </a:r>
          </a:p>
        </p:txBody>
      </p:sp>
      <p:sp>
        <p:nvSpPr>
          <p:cNvPr id="3" name="Content Placeholder 2"/>
          <p:cNvSpPr>
            <a:spLocks noGrp="1"/>
          </p:cNvSpPr>
          <p:nvPr>
            <p:ph idx="1"/>
          </p:nvPr>
        </p:nvSpPr>
        <p:spPr>
          <a:xfrm>
            <a:off x="605588" y="1524000"/>
            <a:ext cx="10972799" cy="4525963"/>
          </a:xfrm>
        </p:spPr>
        <p:txBody>
          <a:bodyPr>
            <a:normAutofit/>
          </a:bodyPr>
          <a:lstStyle/>
          <a:p>
            <a:pPr marL="0" marR="0" indent="0">
              <a:lnSpc>
                <a:spcPct val="107000"/>
              </a:lnSpc>
              <a:spcBef>
                <a:spcPts val="0"/>
              </a:spcBef>
              <a:spcAft>
                <a:spcPts val="800"/>
              </a:spcAft>
              <a:buNone/>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In re </a:t>
            </a:r>
            <a:r>
              <a:rPr lang="en-US" sz="2400" u="sng" kern="100" dirty="0" err="1">
                <a:effectLst/>
                <a:latin typeface="Calibri" panose="020F0502020204030204" pitchFamily="34" charset="0"/>
                <a:ea typeface="Calibri" panose="020F0502020204030204" pitchFamily="34" charset="0"/>
                <a:cs typeface="Times New Roman" panose="02020603050405020304" pitchFamily="18" charset="0"/>
              </a:rPr>
              <a:t>Mezzacappa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No. 1229 C.D. 2021</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Request for mug shots taken at the County prison.   Mug shots are not prohibited from being disclosed under the Criminal History Record Information Act (“CHRIA”), and are not exempt under the RTKL’s investigative exemptions.</a:t>
            </a:r>
          </a:p>
          <a:p>
            <a:pPr marL="0" indent="0" algn="just">
              <a:spcBef>
                <a:spcPts val="0"/>
              </a:spcBef>
              <a:buNone/>
            </a:pPr>
            <a:endParaRPr lang="en-US" sz="3200" dirty="0"/>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43104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What is an agency?</a:t>
            </a:r>
          </a:p>
        </p:txBody>
      </p:sp>
      <p:sp>
        <p:nvSpPr>
          <p:cNvPr id="3" name="Content Placeholder 2"/>
          <p:cNvSpPr>
            <a:spLocks noGrp="1"/>
          </p:cNvSpPr>
          <p:nvPr>
            <p:ph idx="1"/>
          </p:nvPr>
        </p:nvSpPr>
        <p:spPr>
          <a:xfrm>
            <a:off x="605588" y="1524000"/>
            <a:ext cx="10972799" cy="4525963"/>
          </a:xfrm>
        </p:spPr>
        <p:txBody>
          <a:bodyPr>
            <a:normAutofit/>
          </a:bodyPr>
          <a:lstStyle/>
          <a:p>
            <a:pPr marL="0" indent="0" algn="just">
              <a:spcBef>
                <a:spcPts val="0"/>
              </a:spcBef>
              <a:buNone/>
            </a:pPr>
            <a:r>
              <a:rPr lang="en-US" sz="3200" u="sng" dirty="0" err="1"/>
              <a:t>Pysher</a:t>
            </a:r>
            <a:r>
              <a:rPr lang="en-US" sz="3200" u="sng" dirty="0"/>
              <a:t> v. Clinton Twp. Volunteer Fire Co.</a:t>
            </a:r>
            <a:r>
              <a:rPr lang="en-US" sz="3200" dirty="0"/>
              <a:t>, </a:t>
            </a:r>
            <a:r>
              <a:rPr lang="fr-FR" sz="3200" dirty="0"/>
              <a:t>No. 766 C.D. 2022 (May 24, 2023) (</a:t>
            </a:r>
            <a:r>
              <a:rPr lang="fr-FR" sz="3200" dirty="0" err="1"/>
              <a:t>unreported</a:t>
            </a:r>
            <a:r>
              <a:rPr lang="fr-FR" sz="3200" dirty="0"/>
              <a:t>)</a:t>
            </a:r>
          </a:p>
          <a:p>
            <a:pPr marL="0" indent="0" algn="just">
              <a:lnSpc>
                <a:spcPct val="90000"/>
              </a:lnSpc>
              <a:spcBef>
                <a:spcPts val="0"/>
              </a:spcBef>
              <a:buNone/>
            </a:pPr>
            <a:endParaRPr lang="en-US" sz="2900" dirty="0"/>
          </a:p>
          <a:p>
            <a:pPr marL="0" indent="0" algn="just">
              <a:lnSpc>
                <a:spcPct val="90000"/>
              </a:lnSpc>
              <a:spcBef>
                <a:spcPts val="0"/>
              </a:spcBef>
              <a:buNone/>
            </a:pPr>
            <a:r>
              <a:rPr lang="en-US" sz="2900" dirty="0"/>
              <a:t>Request for various financial records, payments, loans, meeting minutes, etc.</a:t>
            </a:r>
          </a:p>
          <a:p>
            <a:pPr marL="0" indent="0" algn="just">
              <a:lnSpc>
                <a:spcPct val="90000"/>
              </a:lnSpc>
              <a:spcBef>
                <a:spcPts val="0"/>
              </a:spcBef>
              <a:buNone/>
            </a:pPr>
            <a:endParaRPr lang="en-US" sz="2900" dirty="0"/>
          </a:p>
          <a:p>
            <a:pPr marL="0" indent="0" algn="just">
              <a:lnSpc>
                <a:spcPct val="90000"/>
              </a:lnSpc>
              <a:spcBef>
                <a:spcPts val="0"/>
              </a:spcBef>
              <a:buNone/>
            </a:pPr>
            <a:r>
              <a:rPr lang="en-US" sz="2900" dirty="0"/>
              <a:t>The Fire Co. denied the Request, arguing that it was not a government agency under the RTKL.  This case applied the test previously set forth by the Commonwealth Court in an earlier </a:t>
            </a:r>
            <a:r>
              <a:rPr lang="en-US" sz="2900" i="1" dirty="0" err="1"/>
              <a:t>Pysher</a:t>
            </a:r>
            <a:r>
              <a:rPr lang="en-US" sz="2900" dirty="0"/>
              <a:t> opinion, 209 A.3d 1116, to determine that.</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Cumberland County Bar Association</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August 2023</a:t>
            </a:r>
          </a:p>
        </p:txBody>
      </p:sp>
    </p:spTree>
    <p:extLst>
      <p:ext uri="{BB962C8B-B14F-4D97-AF65-F5344CB8AC3E}">
        <p14:creationId xmlns:p14="http://schemas.microsoft.com/office/powerpoint/2010/main" val="2735526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What is an agency?</a:t>
            </a:r>
          </a:p>
        </p:txBody>
      </p:sp>
      <p:sp>
        <p:nvSpPr>
          <p:cNvPr id="3" name="Content Placeholder 2"/>
          <p:cNvSpPr>
            <a:spLocks noGrp="1"/>
          </p:cNvSpPr>
          <p:nvPr>
            <p:ph idx="1"/>
          </p:nvPr>
        </p:nvSpPr>
        <p:spPr>
          <a:xfrm>
            <a:off x="605588" y="1524000"/>
            <a:ext cx="10972799" cy="4525963"/>
          </a:xfrm>
        </p:spPr>
        <p:txBody>
          <a:bodyPr>
            <a:normAutofit fontScale="92500" lnSpcReduction="20000"/>
          </a:bodyPr>
          <a:lstStyle/>
          <a:p>
            <a:pPr marL="0" indent="0" algn="just">
              <a:spcBef>
                <a:spcPts val="0"/>
              </a:spcBef>
              <a:buNone/>
            </a:pPr>
            <a:r>
              <a:rPr lang="en-US" sz="3200" dirty="0"/>
              <a:t>Prior case established a three part test:</a:t>
            </a:r>
          </a:p>
          <a:p>
            <a:pPr marL="457200" indent="-457200" algn="just">
              <a:spcBef>
                <a:spcPts val="0"/>
              </a:spcBef>
              <a:buAutoNum type="arabicPeriod"/>
            </a:pPr>
            <a:r>
              <a:rPr lang="en-US" sz="3200" dirty="0"/>
              <a:t>How much control does gov’t have?</a:t>
            </a:r>
          </a:p>
          <a:p>
            <a:pPr marL="457200" indent="-457200" algn="just">
              <a:spcBef>
                <a:spcPts val="0"/>
              </a:spcBef>
              <a:buAutoNum type="arabicPeriod"/>
            </a:pPr>
            <a:r>
              <a:rPr lang="en-US" sz="3200" dirty="0"/>
              <a:t>How much public money?</a:t>
            </a:r>
          </a:p>
          <a:p>
            <a:pPr marL="457200" indent="-457200" algn="just">
              <a:spcBef>
                <a:spcPts val="0"/>
              </a:spcBef>
              <a:buAutoNum type="arabicPeriod"/>
            </a:pPr>
            <a:r>
              <a:rPr lang="en-US" sz="3200" dirty="0"/>
              <a:t>Does it have a governmental purpose?</a:t>
            </a:r>
          </a:p>
          <a:p>
            <a:pPr marL="457200" indent="-457200" algn="just">
              <a:spcBef>
                <a:spcPts val="0"/>
              </a:spcBef>
              <a:buAutoNum type="arabicPeriod"/>
            </a:pPr>
            <a:endParaRPr lang="en-US" sz="3200" dirty="0"/>
          </a:p>
          <a:p>
            <a:pPr marL="0" indent="0" algn="just">
              <a:spcBef>
                <a:spcPts val="0"/>
              </a:spcBef>
              <a:buNone/>
            </a:pPr>
            <a:r>
              <a:rPr lang="en-US" sz="3200" dirty="0"/>
              <a:t>The OOR applied this test and found that the Fire Co. was not an agency.</a:t>
            </a:r>
          </a:p>
          <a:p>
            <a:pPr marL="0" indent="0" algn="just">
              <a:spcBef>
                <a:spcPts val="0"/>
              </a:spcBef>
              <a:buNone/>
            </a:pPr>
            <a:endParaRPr lang="en-US" sz="3200" dirty="0"/>
          </a:p>
          <a:p>
            <a:pPr marL="0" indent="0" algn="just">
              <a:spcBef>
                <a:spcPts val="0"/>
              </a:spcBef>
              <a:buNone/>
            </a:pPr>
            <a:r>
              <a:rPr lang="en-US" sz="3200" dirty="0"/>
              <a:t>Court of Common Pleas reversed, persuaded that the combination of the Fire Co.’s essential governmental function and large volume of public funds made it an agency.</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Cumberland County Bar Association</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August 2023</a:t>
            </a:r>
          </a:p>
        </p:txBody>
      </p:sp>
    </p:spTree>
    <p:extLst>
      <p:ext uri="{BB962C8B-B14F-4D97-AF65-F5344CB8AC3E}">
        <p14:creationId xmlns:p14="http://schemas.microsoft.com/office/powerpoint/2010/main" val="2229499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What is an agency?</a:t>
            </a:r>
          </a:p>
        </p:txBody>
      </p:sp>
      <p:sp>
        <p:nvSpPr>
          <p:cNvPr id="3" name="Content Placeholder 2"/>
          <p:cNvSpPr>
            <a:spLocks noGrp="1"/>
          </p:cNvSpPr>
          <p:nvPr>
            <p:ph idx="1"/>
          </p:nvPr>
        </p:nvSpPr>
        <p:spPr>
          <a:xfrm>
            <a:off x="605588" y="1524000"/>
            <a:ext cx="10972799" cy="4525963"/>
          </a:xfrm>
        </p:spPr>
        <p:txBody>
          <a:bodyPr>
            <a:normAutofit fontScale="92500" lnSpcReduction="20000"/>
          </a:bodyPr>
          <a:lstStyle/>
          <a:p>
            <a:pPr marL="0" indent="0" algn="just">
              <a:spcBef>
                <a:spcPts val="0"/>
              </a:spcBef>
              <a:buNone/>
            </a:pPr>
            <a:r>
              <a:rPr lang="en-US" sz="3200" dirty="0"/>
              <a:t>Commonwealth Court endorses the lower court’s application of the test.</a:t>
            </a:r>
          </a:p>
          <a:p>
            <a:pPr algn="just">
              <a:spcBef>
                <a:spcPts val="0"/>
              </a:spcBef>
            </a:pPr>
            <a:endParaRPr lang="en-US" sz="3200" dirty="0"/>
          </a:p>
          <a:p>
            <a:pPr marL="0" indent="0" algn="just">
              <a:spcBef>
                <a:spcPts val="0"/>
              </a:spcBef>
              <a:buNone/>
            </a:pPr>
            <a:r>
              <a:rPr lang="en-US" sz="3200" dirty="0"/>
              <a:t>Emphasizes the public function of the Fire Co. and the fact that the majority of its money was from municipal contracts.  The Fire Co. admitted that it “would cease to exist” without government financial support.</a:t>
            </a:r>
          </a:p>
          <a:p>
            <a:pPr algn="just">
              <a:spcBef>
                <a:spcPts val="0"/>
              </a:spcBef>
            </a:pPr>
            <a:endParaRPr lang="en-US" sz="3200" dirty="0"/>
          </a:p>
          <a:p>
            <a:pPr marL="0" indent="0" algn="just">
              <a:spcBef>
                <a:spcPts val="0"/>
              </a:spcBef>
              <a:buNone/>
            </a:pPr>
            <a:r>
              <a:rPr lang="en-US" sz="3200" dirty="0"/>
              <a:t>Although the municipalities did not formally appoint most of its members, they nevertheless had significant power to audit or curtail the Fire Co.</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Cumberland County Bar Association</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August 2023</a:t>
            </a:r>
          </a:p>
        </p:txBody>
      </p:sp>
    </p:spTree>
    <p:extLst>
      <p:ext uri="{BB962C8B-B14F-4D97-AF65-F5344CB8AC3E}">
        <p14:creationId xmlns:p14="http://schemas.microsoft.com/office/powerpoint/2010/main" val="334878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377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5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50" name="Title 1"/>
          <p:cNvSpPr>
            <a:spLocks noGrp="1"/>
          </p:cNvSpPr>
          <p:nvPr>
            <p:ph type="ctrTitle"/>
          </p:nvPr>
        </p:nvSpPr>
        <p:spPr>
          <a:xfrm>
            <a:off x="2548621" y="1660122"/>
            <a:ext cx="7217553" cy="3305493"/>
          </a:xfrm>
        </p:spPr>
        <p:txBody>
          <a:bodyPr>
            <a:normAutofit/>
          </a:bodyPr>
          <a:lstStyle/>
          <a:p>
            <a:pPr>
              <a:lnSpc>
                <a:spcPct val="90000"/>
              </a:lnSpc>
            </a:pPr>
            <a:r>
              <a:rPr lang="en-US" sz="6600" b="1" dirty="0"/>
              <a:t>Reported Opinions</a:t>
            </a:r>
            <a:endParaRPr lang="en-US" sz="7700" i="1" dirty="0"/>
          </a:p>
        </p:txBody>
      </p:sp>
    </p:spTree>
    <p:extLst>
      <p:ext uri="{BB962C8B-B14F-4D97-AF65-F5344CB8AC3E}">
        <p14:creationId xmlns:p14="http://schemas.microsoft.com/office/powerpoint/2010/main" val="250308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a:bodyPr>
          <a:lstStyle/>
          <a:p>
            <a:r>
              <a:rPr lang="en-US" b="1" dirty="0"/>
              <a:t>OOR Case Law Index</a:t>
            </a:r>
          </a:p>
        </p:txBody>
      </p:sp>
      <p:sp>
        <p:nvSpPr>
          <p:cNvPr id="3" name="Content Placeholder 2"/>
          <p:cNvSpPr>
            <a:spLocks noGrp="1"/>
          </p:cNvSpPr>
          <p:nvPr>
            <p:ph idx="1"/>
          </p:nvPr>
        </p:nvSpPr>
        <p:spPr>
          <a:xfrm>
            <a:off x="605588" y="1524000"/>
            <a:ext cx="10972799" cy="4525963"/>
          </a:xfrm>
        </p:spPr>
        <p:txBody>
          <a:bodyPr>
            <a:normAutofit/>
          </a:bodyPr>
          <a:lstStyle/>
          <a:p>
            <a:pPr marL="0" indent="0" algn="just">
              <a:spcBef>
                <a:spcPts val="0"/>
              </a:spcBef>
              <a:buNone/>
            </a:pPr>
            <a:r>
              <a:rPr lang="en-US" sz="2000" dirty="0"/>
              <a:t>Can be found at </a:t>
            </a:r>
            <a:r>
              <a:rPr lang="en-US" sz="2000" dirty="0">
                <a:hlinkClick r:id="rId3"/>
              </a:rPr>
              <a:t>https://www.openrecords.pa.gov/Documents/RTKL/RTKL_Case_Index.pdf</a:t>
            </a:r>
            <a:endParaRPr lang="en-US" sz="2000" dirty="0"/>
          </a:p>
          <a:p>
            <a:pPr marL="0" indent="0" algn="just">
              <a:spcBef>
                <a:spcPts val="0"/>
              </a:spcBef>
              <a:buNone/>
            </a:pPr>
            <a:endParaRPr lang="en-US" sz="2000" dirty="0"/>
          </a:p>
          <a:p>
            <a:pPr marL="0" indent="0" algn="just">
              <a:spcBef>
                <a:spcPts val="0"/>
              </a:spcBef>
              <a:buNone/>
            </a:pPr>
            <a:r>
              <a:rPr lang="en-US" sz="2000" dirty="0"/>
              <a:t>Final Determinations as well as subsequent case law can be located on the OOR’s dockets at: </a:t>
            </a:r>
            <a:r>
              <a:rPr lang="en-US" sz="2000" dirty="0">
                <a:hlinkClick r:id="rId4"/>
              </a:rPr>
              <a:t>https://www.openrecords.pa.gov/Appeals/DocketSearch.cfm</a:t>
            </a:r>
            <a:endParaRPr lang="en-US" sz="2000" dirty="0"/>
          </a:p>
          <a:p>
            <a:pPr marL="0" indent="0" algn="just">
              <a:spcBef>
                <a:spcPts val="0"/>
              </a:spcBef>
              <a:buNone/>
            </a:pPr>
            <a:endParaRPr lang="en-US" sz="2000"/>
          </a:p>
          <a:p>
            <a:pPr marL="0" indent="0" algn="just">
              <a:spcBef>
                <a:spcPts val="0"/>
              </a:spcBef>
              <a:buNone/>
            </a:pPr>
            <a:endParaRPr lang="en-US" sz="2000" dirty="0"/>
          </a:p>
          <a:p>
            <a:pPr marL="0" indent="0" algn="just">
              <a:spcBef>
                <a:spcPts val="0"/>
              </a:spcBef>
              <a:buNone/>
            </a:pPr>
            <a:endParaRPr lang="en-US" sz="3200" dirty="0"/>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Cumberland County Bar Association</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August 2023</a:t>
            </a:r>
          </a:p>
        </p:txBody>
      </p:sp>
    </p:spTree>
    <p:extLst>
      <p:ext uri="{BB962C8B-B14F-4D97-AF65-F5344CB8AC3E}">
        <p14:creationId xmlns:p14="http://schemas.microsoft.com/office/powerpoint/2010/main" val="305736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User">
            <a:extLst>
              <a:ext uri="{FF2B5EF4-FFF2-40B4-BE49-F238E27FC236}">
                <a16:creationId xmlns:a16="http://schemas.microsoft.com/office/drawing/2014/main" id="{451C7F03-B37F-AEAB-0FEA-A7EF6F8B5E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38" name="Freeform: Shape 3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ABD95B-3A63-4C91-BAF7-A25DC3D55045}"/>
              </a:ext>
            </a:extLst>
          </p:cNvPr>
          <p:cNvSpPr>
            <a:spLocks noGrp="1"/>
          </p:cNvSpPr>
          <p:nvPr>
            <p:ph type="ctrTitle"/>
          </p:nvPr>
        </p:nvSpPr>
        <p:spPr>
          <a:xfrm>
            <a:off x="5622061" y="762538"/>
            <a:ext cx="5649349" cy="3199862"/>
          </a:xfrm>
        </p:spPr>
        <p:txBody>
          <a:bodyPr anchor="b">
            <a:normAutofit/>
          </a:bodyPr>
          <a:lstStyle/>
          <a:p>
            <a:pPr algn="l"/>
            <a:r>
              <a:rPr lang="en-US" sz="4100" b="1" dirty="0">
                <a:solidFill>
                  <a:srgbClr val="FFFFFF"/>
                </a:solidFill>
              </a:rPr>
              <a:t>Specificity and the RTKL</a:t>
            </a:r>
            <a:br>
              <a:rPr lang="en-US" sz="4100" b="1" dirty="0">
                <a:solidFill>
                  <a:srgbClr val="FFFFFF"/>
                </a:solidFill>
              </a:rPr>
            </a:br>
            <a:br>
              <a:rPr lang="en-US" sz="4100" dirty="0">
                <a:solidFill>
                  <a:srgbClr val="FFFFFF"/>
                </a:solidFill>
              </a:rPr>
            </a:br>
            <a:endParaRPr lang="en-US" sz="4100" dirty="0">
              <a:solidFill>
                <a:srgbClr val="FFFFFF"/>
              </a:solidFill>
            </a:endParaRPr>
          </a:p>
        </p:txBody>
      </p:sp>
      <p:sp>
        <p:nvSpPr>
          <p:cNvPr id="3" name="Subtitle 2">
            <a:extLst>
              <a:ext uri="{FF2B5EF4-FFF2-40B4-BE49-F238E27FC236}">
                <a16:creationId xmlns:a16="http://schemas.microsoft.com/office/drawing/2014/main" id="{EF87B189-7A14-4011-8A80-2628D46D758D}"/>
              </a:ext>
            </a:extLst>
          </p:cNvPr>
          <p:cNvSpPr>
            <a:spLocks noGrp="1"/>
          </p:cNvSpPr>
          <p:nvPr>
            <p:ph type="subTitle" idx="1"/>
          </p:nvPr>
        </p:nvSpPr>
        <p:spPr>
          <a:xfrm>
            <a:off x="5622061" y="4312561"/>
            <a:ext cx="5649349" cy="1687815"/>
          </a:xfrm>
        </p:spPr>
        <p:txBody>
          <a:bodyPr anchor="t">
            <a:normAutofit/>
          </a:bodyPr>
          <a:lstStyle/>
          <a:p>
            <a:pPr algn="l"/>
            <a:endParaRPr lang="en-US" dirty="0">
              <a:solidFill>
                <a:srgbClr val="FFFFFF"/>
              </a:solidFill>
            </a:endParaRPr>
          </a:p>
        </p:txBody>
      </p:sp>
      <p:sp>
        <p:nvSpPr>
          <p:cNvPr id="39"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99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7B158F-0F79-4A8B-B8E0-EBE0F84828A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Specificity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BC508F-19F8-460B-BB1F-D90E7FE13708}"/>
              </a:ext>
            </a:extLst>
          </p:cNvPr>
          <p:cNvSpPr>
            <a:spLocks noGrp="1"/>
          </p:cNvSpPr>
          <p:nvPr>
            <p:ph idx="1"/>
          </p:nvPr>
        </p:nvSpPr>
        <p:spPr>
          <a:xfrm>
            <a:off x="4447308" y="636190"/>
            <a:ext cx="6906491" cy="5585619"/>
          </a:xfrm>
        </p:spPr>
        <p:txBody>
          <a:bodyPr anchor="ctr">
            <a:normAutofit/>
          </a:bodyPr>
          <a:lstStyle/>
          <a:p>
            <a:r>
              <a:rPr lang="en-US" sz="2000" b="1" u="sng" dirty="0"/>
              <a:t>Disclaimers</a:t>
            </a:r>
          </a:p>
          <a:p>
            <a:pPr lvl="1"/>
            <a:r>
              <a:rPr lang="en-US" sz="2000" dirty="0"/>
              <a:t>This presentation is not legal advice and not binding authority</a:t>
            </a:r>
          </a:p>
          <a:p>
            <a:pPr lvl="1"/>
            <a:r>
              <a:rPr lang="en-US" sz="2000" dirty="0"/>
              <a:t>Definitive answers may not always exist – </a:t>
            </a:r>
            <a:r>
              <a:rPr lang="en-US" sz="2000" b="1" dirty="0"/>
              <a:t>reasonable</a:t>
            </a:r>
            <a:r>
              <a:rPr lang="en-US" sz="2000" dirty="0"/>
              <a:t> minds may differ </a:t>
            </a:r>
          </a:p>
          <a:p>
            <a:pPr lvl="1"/>
            <a:r>
              <a:rPr lang="en-US" sz="2000" dirty="0"/>
              <a:t>Facts of each individual case are very important – case by case analysis</a:t>
            </a:r>
          </a:p>
          <a:p>
            <a:pPr lvl="1"/>
            <a:endParaRPr lang="en-US" sz="2000" dirty="0"/>
          </a:p>
          <a:p>
            <a:r>
              <a:rPr lang="en-US" sz="2000" b="1" u="sng" dirty="0"/>
              <a:t>Goal</a:t>
            </a:r>
          </a:p>
          <a:p>
            <a:pPr lvl="1"/>
            <a:r>
              <a:rPr lang="en-US" sz="2000" dirty="0"/>
              <a:t>To give you some tips and discuss the legal factors and three-part test used by OOR and the courts in determining whether a request is sufficiently specific </a:t>
            </a:r>
          </a:p>
          <a:p>
            <a:pPr lvl="1"/>
            <a:r>
              <a:rPr lang="en-US" sz="2000" dirty="0"/>
              <a:t>To give you the tools to apply the relevant test factors and reach a </a:t>
            </a:r>
            <a:r>
              <a:rPr lang="en-US" sz="2000" b="1" dirty="0"/>
              <a:t>reasonable</a:t>
            </a:r>
            <a:r>
              <a:rPr lang="en-US" sz="2000" dirty="0"/>
              <a:t> conclusion or draft a </a:t>
            </a:r>
            <a:r>
              <a:rPr lang="en-US" sz="2000" b="1" dirty="0"/>
              <a:t>reasonable</a:t>
            </a:r>
            <a:r>
              <a:rPr lang="en-US" sz="2000" dirty="0"/>
              <a:t> request that is specific</a:t>
            </a:r>
          </a:p>
          <a:p>
            <a:pPr lvl="1"/>
            <a:r>
              <a:rPr lang="en-US" sz="2000" dirty="0"/>
              <a:t>To give you additional resources </a:t>
            </a:r>
          </a:p>
        </p:txBody>
      </p:sp>
    </p:spTree>
    <p:extLst>
      <p:ext uri="{BB962C8B-B14F-4D97-AF65-F5344CB8AC3E}">
        <p14:creationId xmlns:p14="http://schemas.microsoft.com/office/powerpoint/2010/main" val="3435848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7B158F-0F79-4A8B-B8E0-EBE0F84828A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General Observations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BC508F-19F8-460B-BB1F-D90E7FE13708}"/>
              </a:ext>
            </a:extLst>
          </p:cNvPr>
          <p:cNvSpPr>
            <a:spLocks noGrp="1"/>
          </p:cNvSpPr>
          <p:nvPr>
            <p:ph idx="1"/>
          </p:nvPr>
        </p:nvSpPr>
        <p:spPr>
          <a:xfrm>
            <a:off x="4447308" y="591344"/>
            <a:ext cx="6906491" cy="5585619"/>
          </a:xfrm>
        </p:spPr>
        <p:txBody>
          <a:bodyPr anchor="ctr">
            <a:normAutofit/>
          </a:bodyPr>
          <a:lstStyle/>
          <a:p>
            <a:r>
              <a:rPr lang="en-US" b="1" dirty="0"/>
              <a:t>Use common sense</a:t>
            </a:r>
          </a:p>
          <a:p>
            <a:r>
              <a:rPr lang="en-US" b="1" dirty="0"/>
              <a:t>Be polite</a:t>
            </a:r>
          </a:p>
          <a:p>
            <a:r>
              <a:rPr lang="en-US" b="1" dirty="0"/>
              <a:t>Don’t unnecessarily complicate the process</a:t>
            </a:r>
          </a:p>
          <a:p>
            <a:endParaRPr lang="en-US" dirty="0"/>
          </a:p>
        </p:txBody>
      </p:sp>
    </p:spTree>
    <p:extLst>
      <p:ext uri="{BB962C8B-B14F-4D97-AF65-F5344CB8AC3E}">
        <p14:creationId xmlns:p14="http://schemas.microsoft.com/office/powerpoint/2010/main" val="1856542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a:solidFill>
                  <a:srgbClr val="FFFFFF"/>
                </a:solidFill>
              </a:rPr>
              <a:t>Purpose of Specificity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6906491" cy="5585619"/>
          </a:xfrm>
        </p:spPr>
        <p:txBody>
          <a:bodyPr anchor="ctr">
            <a:normAutofit/>
          </a:bodyPr>
          <a:lstStyle/>
          <a:p>
            <a:r>
              <a:rPr lang="en-US" sz="2400" dirty="0"/>
              <a:t>Section 703:  A written request should identify or describe the records sought with </a:t>
            </a:r>
            <a:r>
              <a:rPr lang="en-US" sz="2400" b="1" u="sng" dirty="0"/>
              <a:t>sufficient specificity to enable the agency to ascertain which records are being requested</a:t>
            </a:r>
            <a:r>
              <a:rPr lang="en-US" sz="2400" dirty="0"/>
              <a:t> and shall include the name and address to which the agency should address its response</a:t>
            </a:r>
          </a:p>
          <a:p>
            <a:r>
              <a:rPr lang="en-US" sz="2400" dirty="0"/>
              <a:t>Purpose of specificity – Do you know what they are requesting – what records/information do they want</a:t>
            </a:r>
          </a:p>
          <a:p>
            <a:pPr lvl="1"/>
            <a:endParaRPr lang="en-US" dirty="0"/>
          </a:p>
          <a:p>
            <a:endParaRPr lang="en-US" sz="1400" dirty="0"/>
          </a:p>
        </p:txBody>
      </p:sp>
    </p:spTree>
    <p:extLst>
      <p:ext uri="{BB962C8B-B14F-4D97-AF65-F5344CB8AC3E}">
        <p14:creationId xmlns:p14="http://schemas.microsoft.com/office/powerpoint/2010/main" val="2706526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a:solidFill>
                  <a:srgbClr val="FFFFFF"/>
                </a:solidFill>
              </a:rPr>
              <a:t>General Observations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6906491" cy="5585619"/>
          </a:xfrm>
        </p:spPr>
        <p:txBody>
          <a:bodyPr anchor="ctr">
            <a:normAutofit/>
          </a:bodyPr>
          <a:lstStyle/>
          <a:p>
            <a:pPr lvl="1"/>
            <a:r>
              <a:rPr lang="en-US" sz="2800" dirty="0"/>
              <a:t>Burdensome (volume) does not equate to insufficiently specific – but may be a factor</a:t>
            </a:r>
            <a:br>
              <a:rPr lang="en-US" sz="2800" dirty="0"/>
            </a:br>
            <a:endParaRPr lang="en-US" sz="2800" dirty="0"/>
          </a:p>
          <a:p>
            <a:pPr lvl="1"/>
            <a:r>
              <a:rPr lang="en-US" sz="2800" dirty="0"/>
              <a:t>A request may be sufficiently specific even though it requests broad categories of records</a:t>
            </a:r>
            <a:br>
              <a:rPr lang="en-US" dirty="0"/>
            </a:br>
            <a:endParaRPr lang="en-US" dirty="0"/>
          </a:p>
          <a:p>
            <a:pPr lvl="2"/>
            <a:endParaRPr lang="en-US" b="0" i="0" dirty="0">
              <a:effectLst/>
            </a:endParaRPr>
          </a:p>
          <a:p>
            <a:pPr lvl="2"/>
            <a:endParaRPr lang="en-US" dirty="0"/>
          </a:p>
          <a:p>
            <a:endParaRPr lang="en-US" dirty="0"/>
          </a:p>
        </p:txBody>
      </p:sp>
    </p:spTree>
    <p:extLst>
      <p:ext uri="{BB962C8B-B14F-4D97-AF65-F5344CB8AC3E}">
        <p14:creationId xmlns:p14="http://schemas.microsoft.com/office/powerpoint/2010/main" val="4059849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a:solidFill>
                  <a:srgbClr val="FFFFFF"/>
                </a:solidFill>
              </a:rPr>
              <a:t>General Observations </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6906491" cy="5585619"/>
          </a:xfrm>
        </p:spPr>
        <p:txBody>
          <a:bodyPr anchor="ctr">
            <a:normAutofit/>
          </a:bodyPr>
          <a:lstStyle/>
          <a:p>
            <a:pPr lvl="1"/>
            <a:endParaRPr lang="en-US" sz="1700" dirty="0"/>
          </a:p>
          <a:p>
            <a:pPr lvl="1"/>
            <a:r>
              <a:rPr lang="en-US" dirty="0"/>
              <a:t>Use of the word “all” does not render automatically insufficiently specific</a:t>
            </a:r>
          </a:p>
          <a:p>
            <a:pPr lvl="2"/>
            <a:r>
              <a:rPr lang="en-US" sz="2400" dirty="0"/>
              <a:t>“but not limited to” and “any and all” – do raise specificity questions</a:t>
            </a:r>
            <a:br>
              <a:rPr lang="en-US" sz="2400" dirty="0"/>
            </a:br>
            <a:endParaRPr lang="en-US" sz="2400" dirty="0"/>
          </a:p>
          <a:p>
            <a:pPr lvl="1"/>
            <a:r>
              <a:rPr lang="en-US" dirty="0"/>
              <a:t>A request can be partially specific</a:t>
            </a:r>
          </a:p>
          <a:p>
            <a:pPr lvl="2"/>
            <a:r>
              <a:rPr lang="en-US" sz="2400" dirty="0"/>
              <a:t>Records can be given without waving the lack of specificity argument</a:t>
            </a:r>
          </a:p>
          <a:p>
            <a:pPr lvl="2"/>
            <a:r>
              <a:rPr lang="en-US" sz="2400" b="0" i="0" dirty="0">
                <a:effectLst/>
              </a:rPr>
              <a:t>Example: Any and all records, files, or manual(s), communication(s) of any kind…[related to </a:t>
            </a:r>
            <a:r>
              <a:rPr lang="en-US" sz="2400" dirty="0"/>
              <a:t>v</a:t>
            </a:r>
            <a:r>
              <a:rPr lang="en-US" sz="2400" b="0" i="0" dirty="0">
                <a:effectLst/>
              </a:rPr>
              <a:t>ehicle stops]."</a:t>
            </a:r>
          </a:p>
          <a:p>
            <a:pPr lvl="3"/>
            <a:r>
              <a:rPr lang="en-US" sz="2400" dirty="0">
                <a:ea typeface="Calibri" panose="020F0502020204030204" pitchFamily="34" charset="0"/>
                <a:cs typeface="Times New Roman" panose="02020603050405020304" pitchFamily="18" charset="0"/>
              </a:rPr>
              <a:t>Manual(s) is only part that is specific </a:t>
            </a:r>
          </a:p>
          <a:p>
            <a:pPr marL="1371600" lvl="3" indent="0">
              <a:buNone/>
            </a:pPr>
            <a:r>
              <a:rPr lang="en-US" sz="2400" u="sng" dirty="0">
                <a:effectLst/>
                <a:ea typeface="Calibri" panose="020F0502020204030204" pitchFamily="34" charset="0"/>
                <a:cs typeface="Times New Roman" panose="02020603050405020304" pitchFamily="18" charset="0"/>
              </a:rPr>
              <a:t>Pa. State Police v. Office of Open Records</a:t>
            </a:r>
            <a:r>
              <a:rPr lang="en-US" sz="2400" dirty="0">
                <a:effectLst/>
                <a:ea typeface="Calibri" panose="020F0502020204030204" pitchFamily="34" charset="0"/>
                <a:cs typeface="Times New Roman" panose="02020603050405020304" pitchFamily="18" charset="0"/>
              </a:rPr>
              <a:t>, 995 A.2d 515, 516 (Pa. Commw. Ct. 2010)</a:t>
            </a:r>
          </a:p>
          <a:p>
            <a:pPr lvl="2"/>
            <a:endParaRPr lang="en-US" sz="1700" b="0" i="0" dirty="0">
              <a:effectLst/>
            </a:endParaRPr>
          </a:p>
          <a:p>
            <a:pPr lvl="2"/>
            <a:endParaRPr lang="en-US" sz="1700" dirty="0"/>
          </a:p>
          <a:p>
            <a:endParaRPr lang="en-US" sz="1700" dirty="0"/>
          </a:p>
        </p:txBody>
      </p:sp>
    </p:spTree>
    <p:extLst>
      <p:ext uri="{BB962C8B-B14F-4D97-AF65-F5344CB8AC3E}">
        <p14:creationId xmlns:p14="http://schemas.microsoft.com/office/powerpoint/2010/main" val="724288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a:solidFill>
                  <a:srgbClr val="FFFFFF"/>
                </a:solidFill>
                <a:highlight>
                  <a:srgbClr val="FF0000"/>
                </a:highlight>
              </a:rPr>
              <a:t>Danger</a:t>
            </a:r>
            <a:r>
              <a:rPr lang="en-US" dirty="0">
                <a:solidFill>
                  <a:srgbClr val="FFFFFF"/>
                </a:solidFill>
              </a:rPr>
              <a:t> of Only Arguing Specificity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6906491" cy="5585619"/>
          </a:xfrm>
        </p:spPr>
        <p:txBody>
          <a:bodyPr anchor="ctr">
            <a:normAutofit/>
          </a:bodyPr>
          <a:lstStyle/>
          <a:p>
            <a:r>
              <a:rPr lang="en-US" sz="2000" u="sng" dirty="0">
                <a:highlight>
                  <a:srgbClr val="FF0000"/>
                </a:highlight>
              </a:rPr>
              <a:t>Caution:</a:t>
            </a:r>
            <a:r>
              <a:rPr lang="en-US" sz="2000" dirty="0"/>
              <a:t> If you rely completely on a lack of specificity argument and you are overruled, you will likely waive any ability to raise exemptions.</a:t>
            </a:r>
            <a:br>
              <a:rPr lang="en-US" sz="2000" dirty="0"/>
            </a:br>
            <a:endParaRPr lang="en-US" sz="2000" dirty="0"/>
          </a:p>
          <a:p>
            <a:pPr lvl="3"/>
            <a:r>
              <a:rPr lang="en-US" sz="2000" dirty="0"/>
              <a:t>The fact that there might be protected information buried in the amassed emails was insufficient. Agency should have ascertained the emails’ status as records and reviewed them for the presence of exemptions and protected information. Consequently, </a:t>
            </a:r>
            <a:r>
              <a:rPr lang="en-US" sz="2000" b="1" u="sng" dirty="0"/>
              <a:t>it is simply too late to seek redaction</a:t>
            </a:r>
            <a:r>
              <a:rPr lang="en-US" sz="2000" dirty="0"/>
              <a:t> of the emails or to argue that any of them do not constitute records subject to disclosure.</a:t>
            </a:r>
            <a:endParaRPr lang="en-US" sz="2000" b="1" u="sng" dirty="0"/>
          </a:p>
          <a:p>
            <a:pPr lvl="1"/>
            <a:endParaRPr lang="en-US" sz="2000" dirty="0"/>
          </a:p>
          <a:p>
            <a:endParaRPr lang="en-US" sz="1400" dirty="0"/>
          </a:p>
        </p:txBody>
      </p:sp>
    </p:spTree>
    <p:extLst>
      <p:ext uri="{BB962C8B-B14F-4D97-AF65-F5344CB8AC3E}">
        <p14:creationId xmlns:p14="http://schemas.microsoft.com/office/powerpoint/2010/main" val="2566911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a:solidFill>
                  <a:srgbClr val="FFFFFF"/>
                </a:solidFill>
              </a:rPr>
              <a:t>The Three-Part Test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6906491" cy="5585619"/>
          </a:xfrm>
        </p:spPr>
        <p:txBody>
          <a:bodyPr anchor="ctr">
            <a:normAutofit/>
          </a:bodyPr>
          <a:lstStyle/>
          <a:p>
            <a:r>
              <a:rPr lang="en-US" u="sng" dirty="0"/>
              <a:t>Three-part balancing test</a:t>
            </a:r>
          </a:p>
          <a:p>
            <a:pPr lvl="1"/>
            <a:r>
              <a:rPr lang="en-US" u="sng" dirty="0"/>
              <a:t>Dept. of Education v. Pitt. Post Gazette</a:t>
            </a:r>
            <a:r>
              <a:rPr lang="en-US" dirty="0"/>
              <a:t>, 119 A.3d 1121 (Pa.Cmwlth.  2015)</a:t>
            </a:r>
          </a:p>
          <a:p>
            <a:pPr lvl="4"/>
            <a:r>
              <a:rPr lang="en-US" dirty="0"/>
              <a:t>Request: all of the emails of the Acting Secretary of Education as they pertain to the performance of her duties as Acting Secretary since she was appointed on Aug. 23, 2013 to date (Aug. 5, 2014)</a:t>
            </a:r>
          </a:p>
          <a:p>
            <a:pPr lvl="2"/>
            <a:r>
              <a:rPr lang="en-US" dirty="0"/>
              <a:t>Subject matter</a:t>
            </a:r>
          </a:p>
          <a:p>
            <a:pPr lvl="3"/>
            <a:r>
              <a:rPr lang="en-US" dirty="0"/>
              <a:t>Must identify the transaction or activity of the agency for which the record is sought</a:t>
            </a:r>
          </a:p>
          <a:p>
            <a:pPr lvl="3"/>
            <a:r>
              <a:rPr lang="en-US" dirty="0"/>
              <a:t>Should provide a </a:t>
            </a:r>
            <a:r>
              <a:rPr lang="en-US" b="1" u="sng" dirty="0"/>
              <a:t>context</a:t>
            </a:r>
            <a:r>
              <a:rPr lang="en-US" dirty="0"/>
              <a:t> to narrow the search</a:t>
            </a:r>
          </a:p>
          <a:p>
            <a:pPr lvl="2"/>
            <a:r>
              <a:rPr lang="en-US" dirty="0"/>
              <a:t>Scope of documents</a:t>
            </a:r>
          </a:p>
          <a:p>
            <a:pPr lvl="3"/>
            <a:r>
              <a:rPr lang="en-US" dirty="0"/>
              <a:t>Must identify a discrete group of documents either by type or recipient</a:t>
            </a:r>
          </a:p>
          <a:p>
            <a:pPr lvl="2"/>
            <a:r>
              <a:rPr lang="en-US" dirty="0"/>
              <a:t>Timeframe for which records sought (most fluid of 3)</a:t>
            </a:r>
          </a:p>
          <a:p>
            <a:pPr lvl="3"/>
            <a:r>
              <a:rPr lang="en-US" dirty="0"/>
              <a:t>Should identify a finite period of time</a:t>
            </a:r>
          </a:p>
          <a:p>
            <a:pPr marL="457200" lvl="1" indent="0">
              <a:buNone/>
            </a:pPr>
            <a:endParaRPr lang="en-US" dirty="0"/>
          </a:p>
        </p:txBody>
      </p:sp>
    </p:spTree>
    <p:extLst>
      <p:ext uri="{BB962C8B-B14F-4D97-AF65-F5344CB8AC3E}">
        <p14:creationId xmlns:p14="http://schemas.microsoft.com/office/powerpoint/2010/main" val="420869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CC344F-DDED-4AB7-A2F0-DEB09FCCD79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Subject Matter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2F9735-7135-433C-BED9-8405AD77E14B}"/>
              </a:ext>
            </a:extLst>
          </p:cNvPr>
          <p:cNvSpPr>
            <a:spLocks noGrp="1"/>
          </p:cNvSpPr>
          <p:nvPr>
            <p:ph idx="1"/>
          </p:nvPr>
        </p:nvSpPr>
        <p:spPr>
          <a:xfrm>
            <a:off x="4447308" y="591344"/>
            <a:ext cx="6906491" cy="5585619"/>
          </a:xfrm>
        </p:spPr>
        <p:txBody>
          <a:bodyPr anchor="ctr">
            <a:normAutofit/>
          </a:bodyPr>
          <a:lstStyle/>
          <a:p>
            <a:pPr marL="457200">
              <a:spcBef>
                <a:spcPts val="0"/>
              </a:spcBef>
              <a:spcAft>
                <a:spcPts val="800"/>
              </a:spcAft>
            </a:pPr>
            <a:r>
              <a:rPr lang="en-US" sz="2400" dirty="0">
                <a:effectLst/>
                <a:ea typeface="Calibri" panose="020F0502020204030204" pitchFamily="34" charset="0"/>
                <a:cs typeface="Times New Roman" panose="02020603050405020304" pitchFamily="18" charset="0"/>
              </a:rPr>
              <a:t>Describes a transaction, incident, activity, event, topic, action or other agency business that is contained in, discussed in, or relates to the records you are requesting</a:t>
            </a:r>
          </a:p>
          <a:p>
            <a:pPr marL="457200">
              <a:spcBef>
                <a:spcPts val="0"/>
              </a:spcBef>
              <a:spcAft>
                <a:spcPts val="800"/>
              </a:spcAft>
            </a:pPr>
            <a:r>
              <a:rPr lang="en-US" sz="2400" dirty="0">
                <a:effectLst/>
                <a:ea typeface="Calibri" panose="020F0502020204030204" pitchFamily="34" charset="0"/>
              </a:rPr>
              <a:t>An open-ended request that gives an agency little guidance regarding what to look for may be so burdensome that it will be considered overly broad</a:t>
            </a:r>
          </a:p>
          <a:p>
            <a:pPr marL="457200">
              <a:spcBef>
                <a:spcPts val="0"/>
              </a:spcBef>
              <a:spcAft>
                <a:spcPts val="800"/>
              </a:spcAft>
            </a:pPr>
            <a:r>
              <a:rPr lang="en-US" sz="2400" dirty="0"/>
              <a:t>Specificity must be construed in the request’s context rather than envisioning everything that the request might conceivably encompass example</a:t>
            </a:r>
            <a:endParaRPr lang="en-US" dirty="0"/>
          </a:p>
          <a:p>
            <a:pPr marL="457200">
              <a:spcBef>
                <a:spcPts val="0"/>
              </a:spcBef>
              <a:spcAft>
                <a:spcPts val="800"/>
              </a:spcAft>
            </a:pPr>
            <a:r>
              <a:rPr lang="en-US" sz="2400" dirty="0"/>
              <a:t>There are no judgments to be made as to whether the documents are 'related' to the request</a:t>
            </a:r>
          </a:p>
          <a:p>
            <a:pPr marL="914400" lvl="1">
              <a:spcBef>
                <a:spcPts val="0"/>
              </a:spcBef>
              <a:spcAft>
                <a:spcPts val="800"/>
              </a:spcAft>
            </a:pPr>
            <a:endParaRPr lang="en-US" sz="2000" dirty="0"/>
          </a:p>
          <a:p>
            <a:pPr marL="457200">
              <a:spcBef>
                <a:spcPts val="0"/>
              </a:spcBef>
              <a:spcAft>
                <a:spcPts val="800"/>
              </a:spcAft>
            </a:pPr>
            <a:endParaRPr lang="en-US" sz="1000" dirty="0">
              <a:effectLst/>
              <a:ea typeface="Calibri" panose="020F0502020204030204" pitchFamily="34" charset="0"/>
            </a:endParaRPr>
          </a:p>
          <a:p>
            <a:pPr marL="457200" marR="0">
              <a:spcBef>
                <a:spcPts val="0"/>
              </a:spcBef>
              <a:spcAft>
                <a:spcPts val="800"/>
              </a:spcAft>
            </a:pPr>
            <a:endParaRPr lang="en-US" sz="1000" dirty="0"/>
          </a:p>
        </p:txBody>
      </p:sp>
    </p:spTree>
    <p:extLst>
      <p:ext uri="{BB962C8B-B14F-4D97-AF65-F5344CB8AC3E}">
        <p14:creationId xmlns:p14="http://schemas.microsoft.com/office/powerpoint/2010/main" val="213143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Electronic video redaction</a:t>
            </a:r>
          </a:p>
        </p:txBody>
      </p:sp>
      <p:sp>
        <p:nvSpPr>
          <p:cNvPr id="3" name="Content Placeholder 2"/>
          <p:cNvSpPr>
            <a:spLocks noGrp="1"/>
          </p:cNvSpPr>
          <p:nvPr>
            <p:ph idx="1"/>
          </p:nvPr>
        </p:nvSpPr>
        <p:spPr>
          <a:xfrm>
            <a:off x="605588" y="1524000"/>
            <a:ext cx="10972799" cy="4525963"/>
          </a:xfrm>
        </p:spPr>
        <p:txBody>
          <a:bodyPr>
            <a:normAutofit fontScale="92500" lnSpcReduction="10000"/>
          </a:bodyPr>
          <a:lstStyle/>
          <a:p>
            <a:pPr marL="0" indent="0" algn="just">
              <a:lnSpc>
                <a:spcPct val="80000"/>
              </a:lnSpc>
              <a:spcBef>
                <a:spcPts val="0"/>
              </a:spcBef>
              <a:buNone/>
            </a:pPr>
            <a:r>
              <a:rPr lang="en-US" sz="2700" u="sng" dirty="0"/>
              <a:t>Cent. Dauphin Sch. Dist. v. Hawkins</a:t>
            </a:r>
            <a:r>
              <a:rPr lang="en-US" sz="2700" dirty="0"/>
              <a:t>, 286 A.3d 726 (Pa. 2022)</a:t>
            </a:r>
          </a:p>
          <a:p>
            <a:pPr marL="0" indent="0" algn="just">
              <a:lnSpc>
                <a:spcPct val="80000"/>
              </a:lnSpc>
              <a:spcBef>
                <a:spcPts val="0"/>
              </a:spcBef>
              <a:buNone/>
            </a:pPr>
            <a:endParaRPr lang="en-US" sz="2700" dirty="0"/>
          </a:p>
          <a:p>
            <a:pPr marL="0" indent="0" algn="just">
              <a:lnSpc>
                <a:spcPct val="80000"/>
              </a:lnSpc>
              <a:spcBef>
                <a:spcPts val="0"/>
              </a:spcBef>
              <a:buNone/>
            </a:pPr>
            <a:r>
              <a:rPr lang="en-US" sz="2700" dirty="0"/>
              <a:t>Because a school bus surveillance video was an education record covered by FERPA, the school district was directed to provide a copy of the video with students’ images redacted.</a:t>
            </a:r>
          </a:p>
          <a:p>
            <a:pPr marL="0" indent="0" algn="just">
              <a:lnSpc>
                <a:spcPct val="80000"/>
              </a:lnSpc>
              <a:spcBef>
                <a:spcPts val="0"/>
              </a:spcBef>
              <a:buNone/>
            </a:pPr>
            <a:endParaRPr lang="en-US" sz="2700" dirty="0"/>
          </a:p>
          <a:p>
            <a:pPr marL="0" indent="0" algn="just">
              <a:lnSpc>
                <a:spcPct val="80000"/>
              </a:lnSpc>
              <a:spcBef>
                <a:spcPts val="0"/>
              </a:spcBef>
              <a:buNone/>
            </a:pPr>
            <a:r>
              <a:rPr lang="en-US" sz="2700" dirty="0"/>
              <a:t>Each level of court review rejected the school district’s claim that electronic redaction was outside of its capabilities.</a:t>
            </a:r>
          </a:p>
          <a:p>
            <a:pPr marL="0" indent="0" algn="just">
              <a:lnSpc>
                <a:spcPct val="80000"/>
              </a:lnSpc>
              <a:spcBef>
                <a:spcPts val="0"/>
              </a:spcBef>
              <a:buNone/>
            </a:pPr>
            <a:endParaRPr lang="en-US" sz="2700" dirty="0"/>
          </a:p>
          <a:p>
            <a:pPr marL="0" indent="0" algn="just">
              <a:lnSpc>
                <a:spcPct val="80000"/>
              </a:lnSpc>
              <a:spcBef>
                <a:spcPts val="0"/>
              </a:spcBef>
              <a:buNone/>
            </a:pPr>
            <a:r>
              <a:rPr lang="en-US" sz="2700" dirty="0"/>
              <a:t>The Supreme Court noted “</a:t>
            </a:r>
            <a:r>
              <a:rPr lang="en-US" sz="2700" b="0" i="0" dirty="0">
                <a:effectLst/>
              </a:rPr>
              <a:t>it is clear </a:t>
            </a:r>
            <a:r>
              <a:rPr lang="en-US" sz="2700" b="0" i="0" u="none" strike="noStrike" dirty="0">
                <a:effectLst/>
              </a:rPr>
              <a:t>Section 706 of the RTKL</a:t>
            </a:r>
            <a:r>
              <a:rPr lang="en-US" sz="2700" b="0" i="0" dirty="0">
                <a:effectLst/>
              </a:rPr>
              <a:t> mandates agencies like the District to redact information exempt from disclosure and does not give them discretion in this regard; they are simply required to comply with the law.”</a:t>
            </a:r>
          </a:p>
          <a:p>
            <a:pPr marL="0" indent="0" algn="just">
              <a:lnSpc>
                <a:spcPct val="80000"/>
              </a:lnSpc>
              <a:spcBef>
                <a:spcPts val="0"/>
              </a:spcBef>
              <a:buNone/>
            </a:pPr>
            <a:endParaRPr lang="en-US" sz="2700" dirty="0"/>
          </a:p>
          <a:p>
            <a:pPr marL="0" indent="0" algn="just">
              <a:lnSpc>
                <a:spcPct val="80000"/>
              </a:lnSpc>
              <a:spcBef>
                <a:spcPts val="0"/>
              </a:spcBef>
              <a:buNone/>
            </a:pPr>
            <a:r>
              <a:rPr lang="en-US" sz="2700" dirty="0"/>
              <a:t>Agencies are required to explain why electronic redaction of video records is </a:t>
            </a:r>
            <a:r>
              <a:rPr lang="en-US" sz="2700" u="sng" dirty="0"/>
              <a:t>impossible</a:t>
            </a:r>
            <a:r>
              <a:rPr lang="en-US" sz="2700" dirty="0"/>
              <a:t>.</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1436851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2434F1-19A6-4828-AED9-7C9C771F0DE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Scope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6C6E79-AD90-40DC-BBEE-E15A266467B6}"/>
              </a:ext>
            </a:extLst>
          </p:cNvPr>
          <p:cNvSpPr>
            <a:spLocks noGrp="1"/>
          </p:cNvSpPr>
          <p:nvPr>
            <p:ph idx="1"/>
          </p:nvPr>
        </p:nvSpPr>
        <p:spPr>
          <a:xfrm>
            <a:off x="4447308" y="591344"/>
            <a:ext cx="6906491" cy="5585619"/>
          </a:xfrm>
        </p:spPr>
        <p:txBody>
          <a:bodyPr anchor="ctr">
            <a:normAutofit/>
          </a:bodyPr>
          <a:lstStyle/>
          <a:p>
            <a:pPr marL="457200" marR="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request should explain the specific type or kind of records you are requesting. (e.g., e-mails, reports, formal decisions, video footage, etc.)</a:t>
            </a:r>
          </a:p>
          <a:p>
            <a:pPr marL="0" marR="0" indent="457200">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request should seek records by naming</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      the recipient(s) and/or sender(s). (where</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      possible)  </a:t>
            </a:r>
          </a:p>
          <a:p>
            <a:pPr marL="0" marR="0" indent="457200">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385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EDA7B9-678B-407F-BA39-1A4EDF84E60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Timeframe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133D50-20AD-43F8-B0F0-BE3EB2B5F2A3}"/>
              </a:ext>
            </a:extLst>
          </p:cNvPr>
          <p:cNvSpPr>
            <a:spLocks noGrp="1"/>
          </p:cNvSpPr>
          <p:nvPr>
            <p:ph idx="1"/>
          </p:nvPr>
        </p:nvSpPr>
        <p:spPr>
          <a:xfrm>
            <a:off x="4447308" y="636190"/>
            <a:ext cx="6906491" cy="5585619"/>
          </a:xfrm>
        </p:spPr>
        <p:txBody>
          <a:bodyPr anchor="ctr">
            <a:normAutofit/>
          </a:bodyPr>
          <a:lstStyle/>
          <a:p>
            <a:pPr marL="0" marR="0" indent="457200">
              <a:spcBef>
                <a:spcPts val="0"/>
              </a:spcBef>
              <a:spcAft>
                <a:spcPts val="800"/>
              </a:spcAft>
            </a:pPr>
            <a:r>
              <a:rPr lang="en-US" sz="2000" dirty="0">
                <a:effectLst/>
                <a:ea typeface="Calibri" panose="020F0502020204030204" pitchFamily="34" charset="0"/>
                <a:cs typeface="Times New Roman" panose="02020603050405020304" pitchFamily="18" charset="0"/>
              </a:rPr>
              <a:t>The request should identify a finite period of time.</a:t>
            </a:r>
          </a:p>
          <a:p>
            <a:pPr marL="457200" marR="0">
              <a:spcBef>
                <a:spcPts val="0"/>
              </a:spcBef>
              <a:spcAft>
                <a:spcPts val="800"/>
              </a:spcAft>
            </a:pPr>
            <a:r>
              <a:rPr lang="en-US" sz="2000" dirty="0">
                <a:effectLst/>
                <a:ea typeface="Calibri" panose="020F0502020204030204" pitchFamily="34" charset="0"/>
                <a:cs typeface="Times New Roman" panose="02020603050405020304" pitchFamily="18" charset="0"/>
              </a:rPr>
              <a:t>If that finite period of time is lengthy, does the rest of the request allow the agency to identify the specific records/information you are requesting? </a:t>
            </a:r>
          </a:p>
          <a:p>
            <a:pPr marL="457200" marR="0">
              <a:spcBef>
                <a:spcPts val="0"/>
              </a:spcBef>
              <a:spcAft>
                <a:spcPts val="800"/>
              </a:spcAft>
            </a:pPr>
            <a:r>
              <a:rPr lang="en-US" sz="2000" dirty="0">
                <a:effectLst/>
                <a:ea typeface="Calibri" panose="020F0502020204030204" pitchFamily="34" charset="0"/>
                <a:cs typeface="Times New Roman" panose="02020603050405020304" pitchFamily="18" charset="0"/>
              </a:rPr>
              <a:t>If there is no timeframe, does the rest of the request give enough detail to allow the agency to identify the specific records/information you are requesting?</a:t>
            </a:r>
          </a:p>
          <a:p>
            <a:pPr marL="914400" lvl="1">
              <a:spcBef>
                <a:spcPts val="0"/>
              </a:spcBef>
              <a:spcAft>
                <a:spcPts val="800"/>
              </a:spcAft>
            </a:pPr>
            <a:r>
              <a:rPr lang="en-US" sz="2000" dirty="0">
                <a:ea typeface="Calibri" panose="020F0502020204030204" pitchFamily="34" charset="0"/>
                <a:cs typeface="Times New Roman" panose="02020603050405020304" pitchFamily="18" charset="0"/>
              </a:rPr>
              <a:t>How much time is too broad?  Depends on the facts.</a:t>
            </a:r>
          </a:p>
          <a:p>
            <a:pPr marL="457200" marR="0">
              <a:spcBef>
                <a:spcPts val="0"/>
              </a:spcBef>
              <a:spcAft>
                <a:spcPts val="800"/>
              </a:spcAft>
            </a:pPr>
            <a:r>
              <a:rPr lang="en-US" sz="2000" u="sng" dirty="0"/>
              <a:t>Baxter</a:t>
            </a:r>
            <a:r>
              <a:rPr lang="en-US" sz="2000" dirty="0"/>
              <a:t> does not stand for the proposition that a RTKL request that is limited to a short timeframe is always, by itself, sufficiently specific.  </a:t>
            </a:r>
            <a:r>
              <a:rPr lang="en-US" sz="2000" u="sng" dirty="0"/>
              <a:t>Keystone Nursing &amp; Rehab. of Reading, LLC v. Simmons-Ritchie</a:t>
            </a:r>
            <a:r>
              <a:rPr lang="en-US" sz="2000" dirty="0"/>
              <a:t> (Pa. Cmwlth., Nos. 1631, 1692, and 1696 C.D. 2018, filed January 3, 2020), appeal denied, (Pa., No. 167 MAL 2020, filed September 16, 2021), slip op. at 40.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Tree>
    <p:extLst>
      <p:ext uri="{BB962C8B-B14F-4D97-AF65-F5344CB8AC3E}">
        <p14:creationId xmlns:p14="http://schemas.microsoft.com/office/powerpoint/2010/main" val="42638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6FB469-DAE3-498D-966A-F3B2567B946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Specificity: Keywords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0291D1-6369-4868-B999-5AFA6B883C8E}"/>
              </a:ext>
            </a:extLst>
          </p:cNvPr>
          <p:cNvSpPr>
            <a:spLocks noGrp="1"/>
          </p:cNvSpPr>
          <p:nvPr>
            <p:ph idx="1"/>
          </p:nvPr>
        </p:nvSpPr>
        <p:spPr>
          <a:xfrm>
            <a:off x="4447308" y="591344"/>
            <a:ext cx="6906491" cy="5585619"/>
          </a:xfrm>
        </p:spPr>
        <p:txBody>
          <a:bodyPr anchor="ctr">
            <a:normAutofit/>
          </a:bodyPr>
          <a:lstStyle/>
          <a:p>
            <a:pPr lvl="1"/>
            <a:r>
              <a:rPr lang="en-US" sz="2000" dirty="0"/>
              <a:t>Keywords usually add more confusion than clarity</a:t>
            </a:r>
          </a:p>
          <a:p>
            <a:pPr lvl="1"/>
            <a:r>
              <a:rPr lang="en-US" sz="2000" dirty="0"/>
              <a:t>OOR encourages Requesters not to use them</a:t>
            </a:r>
          </a:p>
          <a:p>
            <a:pPr lvl="2"/>
            <a:r>
              <a:rPr lang="en-US" dirty="0">
                <a:effectLst/>
                <a:ea typeface="Calibri" panose="020F0502020204030204" pitchFamily="34" charset="0"/>
                <a:cs typeface="Times New Roman" panose="02020603050405020304" pitchFamily="18" charset="0"/>
              </a:rPr>
              <a:t>The fact that a request uses keywords in place of a subject matter is not necessarily fatal to the request, but broad keywords alone do not provide a sufficient limiting context. </a:t>
            </a:r>
            <a:r>
              <a:rPr lang="en-US" i="1" dirty="0">
                <a:effectLst/>
                <a:ea typeface="Calibri" panose="020F0502020204030204" pitchFamily="34" charset="0"/>
                <a:cs typeface="Times New Roman" panose="02020603050405020304" pitchFamily="18" charset="0"/>
              </a:rPr>
              <a:t>See </a:t>
            </a:r>
            <a:r>
              <a:rPr lang="en-US" u="sng" dirty="0">
                <a:effectLst/>
                <a:ea typeface="Calibri" panose="020F0502020204030204" pitchFamily="34" charset="0"/>
                <a:cs typeface="Times New Roman" panose="02020603050405020304" pitchFamily="18" charset="0"/>
                <a:hlinkClick r:id="rId2"/>
              </a:rPr>
              <a:t>Montgomery County v. Iverson, 50 A.3d 281, 284 (Pa. Commw. Ct. 2012)</a:t>
            </a:r>
            <a:r>
              <a:rPr lang="en-US" dirty="0">
                <a:effectLst/>
                <a:ea typeface="Calibri" panose="020F0502020204030204" pitchFamily="34" charset="0"/>
                <a:cs typeface="Times New Roman" panose="02020603050405020304" pitchFamily="18" charset="0"/>
              </a:rPr>
              <a:t> ("incredibly broad" search terms do not provide a limiting subject matter)</a:t>
            </a:r>
            <a:endParaRPr lang="en-US" dirty="0"/>
          </a:p>
          <a:p>
            <a:pPr lvl="1"/>
            <a:endParaRPr lang="en-US" sz="2000" dirty="0"/>
          </a:p>
          <a:p>
            <a:pPr marL="457200" marR="0">
              <a:spcBef>
                <a:spcPts val="0"/>
              </a:spcBef>
              <a:spcAft>
                <a:spcPts val="800"/>
              </a:spcAft>
            </a:pPr>
            <a:r>
              <a:rPr lang="en-US" sz="2000" dirty="0">
                <a:effectLst/>
                <a:ea typeface="Calibri" panose="020F0502020204030204" pitchFamily="34" charset="0"/>
                <a:cs typeface="Times New Roman" panose="02020603050405020304" pitchFamily="18" charset="0"/>
              </a:rPr>
              <a:t>The OOR has found keyword lists specific where they relate to well-known matters of agency business </a:t>
            </a:r>
            <a:r>
              <a:rPr lang="en-US" sz="2000" u="sng" dirty="0">
                <a:effectLst/>
                <a:ea typeface="Calibri" panose="020F0502020204030204" pitchFamily="34" charset="0"/>
                <a:cs typeface="Times New Roman" panose="02020603050405020304" pitchFamily="18" charset="0"/>
              </a:rPr>
              <a:t>and</a:t>
            </a:r>
            <a:r>
              <a:rPr lang="en-US" sz="2000" dirty="0">
                <a:effectLst/>
                <a:ea typeface="Calibri" panose="020F0502020204030204" pitchFamily="34" charset="0"/>
                <a:cs typeface="Times New Roman" panose="02020603050405020304" pitchFamily="18" charset="0"/>
              </a:rPr>
              <a:t> the request identifies senders and recipients. </a:t>
            </a:r>
          </a:p>
          <a:p>
            <a:pPr lvl="1"/>
            <a:r>
              <a:rPr lang="en-US" sz="2000" dirty="0">
                <a:effectLst/>
                <a:ea typeface="Calibri" panose="020F0502020204030204" pitchFamily="34" charset="0"/>
                <a:cs typeface="Times New Roman" panose="02020603050405020304" pitchFamily="18" charset="0"/>
              </a:rPr>
              <a:t>The OOR has previously found that a request for a keyword search where the keywords do not reasonably involve some business of an agency, over the course of nineteen months, was insufficiently specific. </a:t>
            </a:r>
          </a:p>
          <a:p>
            <a:pPr marL="457200" lvl="1" indent="0">
              <a:buNone/>
            </a:pPr>
            <a:endParaRPr lang="en-US" sz="1400" dirty="0"/>
          </a:p>
        </p:txBody>
      </p:sp>
    </p:spTree>
    <p:extLst>
      <p:ext uri="{BB962C8B-B14F-4D97-AF65-F5344CB8AC3E}">
        <p14:creationId xmlns:p14="http://schemas.microsoft.com/office/powerpoint/2010/main" val="2367665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AD7507-F6D1-43BB-A284-B5BD2BCC6275}"/>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Technology and Keyword Searches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CDB396-E542-44D4-B9D9-EA9F1F4E5E6A}"/>
              </a:ext>
            </a:extLst>
          </p:cNvPr>
          <p:cNvSpPr>
            <a:spLocks noGrp="1"/>
          </p:cNvSpPr>
          <p:nvPr>
            <p:ph idx="1"/>
          </p:nvPr>
        </p:nvSpPr>
        <p:spPr>
          <a:xfrm>
            <a:off x="4447308" y="591344"/>
            <a:ext cx="6906491" cy="5585619"/>
          </a:xfrm>
        </p:spPr>
        <p:txBody>
          <a:bodyPr anchor="ctr">
            <a:normAutofit/>
          </a:bodyPr>
          <a:lstStyle/>
          <a:p>
            <a:pPr lvl="1"/>
            <a:r>
              <a:rPr lang="en-US" dirty="0"/>
              <a:t>Agency – do you know how to correctly and accurately run searches?</a:t>
            </a:r>
          </a:p>
          <a:p>
            <a:pPr lvl="2"/>
            <a:r>
              <a:rPr lang="en-US" dirty="0"/>
              <a:t>Outlook</a:t>
            </a:r>
          </a:p>
          <a:p>
            <a:pPr lvl="2"/>
            <a:r>
              <a:rPr lang="en-US" dirty="0"/>
              <a:t>Excel</a:t>
            </a:r>
          </a:p>
          <a:p>
            <a:pPr lvl="2"/>
            <a:r>
              <a:rPr lang="en-US" dirty="0"/>
              <a:t>PDF</a:t>
            </a:r>
          </a:p>
          <a:p>
            <a:pPr lvl="2"/>
            <a:r>
              <a:rPr lang="en-US" dirty="0"/>
              <a:t>Online emails</a:t>
            </a:r>
          </a:p>
          <a:p>
            <a:pPr lvl="2"/>
            <a:r>
              <a:rPr lang="en-US" dirty="0"/>
              <a:t>Text messages</a:t>
            </a:r>
          </a:p>
          <a:p>
            <a:pPr lvl="2"/>
            <a:r>
              <a:rPr lang="en-US" dirty="0"/>
              <a:t>Word</a:t>
            </a:r>
          </a:p>
          <a:p>
            <a:pPr lvl="2"/>
            <a:r>
              <a:rPr lang="en-US" dirty="0"/>
              <a:t>Windows</a:t>
            </a:r>
          </a:p>
          <a:p>
            <a:pPr lvl="2"/>
            <a:r>
              <a:rPr lang="en-US" dirty="0"/>
              <a:t>Cloud</a:t>
            </a:r>
          </a:p>
        </p:txBody>
      </p:sp>
    </p:spTree>
    <p:extLst>
      <p:ext uri="{BB962C8B-B14F-4D97-AF65-F5344CB8AC3E}">
        <p14:creationId xmlns:p14="http://schemas.microsoft.com/office/powerpoint/2010/main" val="4246909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2D04-FC97-44AB-8B4E-E11F3F088121}"/>
              </a:ext>
            </a:extLst>
          </p:cNvPr>
          <p:cNvSpPr>
            <a:spLocks noGrp="1"/>
          </p:cNvSpPr>
          <p:nvPr>
            <p:ph type="title"/>
          </p:nvPr>
        </p:nvSpPr>
        <p:spPr>
          <a:solidFill>
            <a:schemeClr val="accent2"/>
          </a:solidFill>
        </p:spPr>
        <p:txBody>
          <a:bodyPr/>
          <a:lstStyle/>
          <a:p>
            <a:r>
              <a:rPr lang="en-US" dirty="0">
                <a:solidFill>
                  <a:schemeClr val="bg1"/>
                </a:solidFill>
              </a:rPr>
              <a:t>Case Law: Specificity</a:t>
            </a:r>
          </a:p>
        </p:txBody>
      </p:sp>
      <p:graphicFrame>
        <p:nvGraphicFramePr>
          <p:cNvPr id="4" name="Content Placeholder 3">
            <a:extLst>
              <a:ext uri="{FF2B5EF4-FFF2-40B4-BE49-F238E27FC236}">
                <a16:creationId xmlns:a16="http://schemas.microsoft.com/office/drawing/2014/main" id="{B550A2BD-C706-4AC4-8F37-618ECAB068BB}"/>
              </a:ext>
            </a:extLst>
          </p:cNvPr>
          <p:cNvGraphicFramePr>
            <a:graphicFrameLocks noGrp="1"/>
          </p:cNvGraphicFramePr>
          <p:nvPr>
            <p:ph idx="1"/>
          </p:nvPr>
        </p:nvGraphicFramePr>
        <p:xfrm>
          <a:off x="885824" y="2238851"/>
          <a:ext cx="10515599" cy="4082542"/>
        </p:xfrm>
        <a:graphic>
          <a:graphicData uri="http://schemas.openxmlformats.org/drawingml/2006/table">
            <a:tbl>
              <a:tblPr firstRow="1" firstCol="1">
                <a:tableStyleId>{5C22544A-7EE6-4342-B048-85BDC9FD1C3A}</a:tableStyleId>
              </a:tblPr>
              <a:tblGrid>
                <a:gridCol w="3302802">
                  <a:extLst>
                    <a:ext uri="{9D8B030D-6E8A-4147-A177-3AD203B41FA5}">
                      <a16:colId xmlns:a16="http://schemas.microsoft.com/office/drawing/2014/main" val="1762198860"/>
                    </a:ext>
                  </a:extLst>
                </a:gridCol>
                <a:gridCol w="2374897">
                  <a:extLst>
                    <a:ext uri="{9D8B030D-6E8A-4147-A177-3AD203B41FA5}">
                      <a16:colId xmlns:a16="http://schemas.microsoft.com/office/drawing/2014/main" val="2234996963"/>
                    </a:ext>
                  </a:extLst>
                </a:gridCol>
                <a:gridCol w="1035262">
                  <a:extLst>
                    <a:ext uri="{9D8B030D-6E8A-4147-A177-3AD203B41FA5}">
                      <a16:colId xmlns:a16="http://schemas.microsoft.com/office/drawing/2014/main" val="1209871103"/>
                    </a:ext>
                  </a:extLst>
                </a:gridCol>
                <a:gridCol w="3802638">
                  <a:extLst>
                    <a:ext uri="{9D8B030D-6E8A-4147-A177-3AD203B41FA5}">
                      <a16:colId xmlns:a16="http://schemas.microsoft.com/office/drawing/2014/main" val="1043134816"/>
                    </a:ext>
                  </a:extLst>
                </a:gridCol>
              </a:tblGrid>
              <a:tr h="3166269">
                <a:tc>
                  <a:txBody>
                    <a:bodyPr/>
                    <a:lstStyle/>
                    <a:p>
                      <a:pPr marL="0" marR="0" fontAlgn="base">
                        <a:spcBef>
                          <a:spcPts val="0"/>
                        </a:spcBef>
                        <a:spcAft>
                          <a:spcPts val="0"/>
                        </a:spcAft>
                      </a:pPr>
                      <a:r>
                        <a:rPr lang="en-US" sz="1800" b="0" u="sng" dirty="0">
                          <a:effectLst/>
                        </a:rPr>
                        <a:t>Borough of Pottstown v. Suber-Aponte</a:t>
                      </a:r>
                      <a:r>
                        <a:rPr lang="en-US" sz="1800" b="0" dirty="0">
                          <a:effectLst/>
                        </a:rPr>
                        <a:t>, 202 A.3d 173 </a:t>
                      </a:r>
                      <a:r>
                        <a:rPr lang="en-US" sz="1800" b="0" kern="1800" dirty="0">
                          <a:effectLst/>
                        </a:rPr>
                        <a:t>(Pa. Commw. Ct. 2019)</a:t>
                      </a:r>
                      <a:endParaRPr lang="en-US" sz="1800" b="0" dirty="0">
                        <a:effectLst/>
                      </a:endParaRPr>
                    </a:p>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effectLst/>
                        </a:rPr>
                        <a:t>police video footage [(footage)] on October 4, 2015 of herself</a:t>
                      </a:r>
                      <a:r>
                        <a:rPr lang="en-US" sz="1800" b="0" u="sng" dirty="0">
                          <a:effectLst/>
                        </a:rPr>
                        <a:t> </a:t>
                      </a:r>
                      <a:r>
                        <a:rPr lang="en-US" sz="1800" b="0" dirty="0">
                          <a:effectLst/>
                        </a:rPr>
                        <a:t> . . . from the time [she was] brought in [to the police department (Department)] and all activity at [the Department] that day.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effectLst/>
                        </a:rPr>
                        <a:t>Specific? Yes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effectLst/>
                        </a:rPr>
                        <a:t>Why?</a:t>
                      </a:r>
                    </a:p>
                    <a:p>
                      <a:pPr marL="0" marR="0">
                        <a:lnSpc>
                          <a:spcPct val="115000"/>
                        </a:lnSpc>
                        <a:spcBef>
                          <a:spcPts val="0"/>
                        </a:spcBef>
                        <a:spcAft>
                          <a:spcPts val="0"/>
                        </a:spcAft>
                      </a:pPr>
                      <a:r>
                        <a:rPr lang="en-US" sz="1800" b="0" dirty="0">
                          <a:effectLst/>
                        </a:rPr>
                        <a:t>- The Request clearly identifies the subject matter of the request (Department activity and Requester), the scope of records sought (video surveillance footage) and a specific timeframe (October 4, 2015 - a single day)</a:t>
                      </a:r>
                    </a:p>
                    <a:p>
                      <a:pPr marL="0" marR="0">
                        <a:lnSpc>
                          <a:spcPct val="115000"/>
                        </a:lnSpc>
                        <a:spcBef>
                          <a:spcPts val="0"/>
                        </a:spcBef>
                        <a:spcAft>
                          <a:spcPts val="0"/>
                        </a:spcAft>
                      </a:pPr>
                      <a:r>
                        <a:rPr lang="en-US" sz="1800" b="0" dirty="0">
                          <a:effectLst/>
                        </a:rPr>
                        <a:t>- Moreover, the Borough's denial clearly reflects the Borough's knowledge of which footage would be responsive to the Request</a:t>
                      </a:r>
                    </a:p>
                    <a:p>
                      <a:pPr marL="228600" marR="0">
                        <a:lnSpc>
                          <a:spcPct val="115000"/>
                        </a:lnSpc>
                        <a:spcBef>
                          <a:spcPts val="0"/>
                        </a:spcBef>
                        <a:spcAft>
                          <a:spcPts val="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9285886"/>
                  </a:ext>
                </a:extLst>
              </a:tr>
            </a:tbl>
          </a:graphicData>
        </a:graphic>
      </p:graphicFrame>
    </p:spTree>
    <p:extLst>
      <p:ext uri="{BB962C8B-B14F-4D97-AF65-F5344CB8AC3E}">
        <p14:creationId xmlns:p14="http://schemas.microsoft.com/office/powerpoint/2010/main" val="1037099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DF4B-0137-413C-BEDD-EF7BB44E29F4}"/>
              </a:ext>
            </a:extLst>
          </p:cNvPr>
          <p:cNvSpPr>
            <a:spLocks noGrp="1"/>
          </p:cNvSpPr>
          <p:nvPr>
            <p:ph type="title"/>
          </p:nvPr>
        </p:nvSpPr>
        <p:spPr>
          <a:xfrm>
            <a:off x="838200" y="243205"/>
            <a:ext cx="10515600" cy="1325563"/>
          </a:xfrm>
          <a:solidFill>
            <a:schemeClr val="accent2"/>
          </a:solidFill>
        </p:spPr>
        <p:txBody>
          <a:bodyPr/>
          <a:lstStyle/>
          <a:p>
            <a:r>
              <a:rPr lang="en-US" dirty="0">
                <a:solidFill>
                  <a:schemeClr val="bg1"/>
                </a:solidFill>
              </a:rPr>
              <a:t>Case Law: Specificity</a:t>
            </a:r>
          </a:p>
        </p:txBody>
      </p:sp>
      <p:graphicFrame>
        <p:nvGraphicFramePr>
          <p:cNvPr id="4" name="Content Placeholder 3">
            <a:extLst>
              <a:ext uri="{FF2B5EF4-FFF2-40B4-BE49-F238E27FC236}">
                <a16:creationId xmlns:a16="http://schemas.microsoft.com/office/drawing/2014/main" id="{FEFDC2B3-D3CC-417D-A96D-64A73F4956A8}"/>
              </a:ext>
            </a:extLst>
          </p:cNvPr>
          <p:cNvGraphicFramePr>
            <a:graphicFrameLocks noGrp="1"/>
          </p:cNvGraphicFramePr>
          <p:nvPr>
            <p:ph idx="1"/>
          </p:nvPr>
        </p:nvGraphicFramePr>
        <p:xfrm>
          <a:off x="809625" y="1909445"/>
          <a:ext cx="10215880" cy="4258851"/>
        </p:xfrm>
        <a:graphic>
          <a:graphicData uri="http://schemas.openxmlformats.org/drawingml/2006/table">
            <a:tbl>
              <a:tblPr firstRow="1" firstCol="1" bandRow="1">
                <a:tableStyleId>{5C22544A-7EE6-4342-B048-85BDC9FD1C3A}</a:tableStyleId>
              </a:tblPr>
              <a:tblGrid>
                <a:gridCol w="2530501">
                  <a:extLst>
                    <a:ext uri="{9D8B030D-6E8A-4147-A177-3AD203B41FA5}">
                      <a16:colId xmlns:a16="http://schemas.microsoft.com/office/drawing/2014/main" val="1375867693"/>
                    </a:ext>
                  </a:extLst>
                </a:gridCol>
                <a:gridCol w="2530501">
                  <a:extLst>
                    <a:ext uri="{9D8B030D-6E8A-4147-A177-3AD203B41FA5}">
                      <a16:colId xmlns:a16="http://schemas.microsoft.com/office/drawing/2014/main" val="2362381097"/>
                    </a:ext>
                  </a:extLst>
                </a:gridCol>
                <a:gridCol w="1103091">
                  <a:extLst>
                    <a:ext uri="{9D8B030D-6E8A-4147-A177-3AD203B41FA5}">
                      <a16:colId xmlns:a16="http://schemas.microsoft.com/office/drawing/2014/main" val="234126501"/>
                    </a:ext>
                  </a:extLst>
                </a:gridCol>
                <a:gridCol w="4051787">
                  <a:extLst>
                    <a:ext uri="{9D8B030D-6E8A-4147-A177-3AD203B41FA5}">
                      <a16:colId xmlns:a16="http://schemas.microsoft.com/office/drawing/2014/main" val="2348434638"/>
                    </a:ext>
                  </a:extLst>
                </a:gridCol>
              </a:tblGrid>
              <a:tr h="4258851">
                <a:tc>
                  <a:txBody>
                    <a:bodyPr/>
                    <a:lstStyle/>
                    <a:p>
                      <a:pPr marL="0" marR="0">
                        <a:lnSpc>
                          <a:spcPct val="115000"/>
                        </a:lnSpc>
                        <a:spcBef>
                          <a:spcPts val="0"/>
                        </a:spcBef>
                        <a:spcAft>
                          <a:spcPts val="0"/>
                        </a:spcAft>
                      </a:pPr>
                      <a:r>
                        <a:rPr lang="en-US" sz="1800" b="0" u="sng" dirty="0">
                          <a:effectLst/>
                        </a:rPr>
                        <a:t>OIG v. Brown</a:t>
                      </a:r>
                      <a:r>
                        <a:rPr lang="en-US" sz="1800" b="0" u="none" dirty="0">
                          <a:effectLst/>
                        </a:rPr>
                        <a:t>, 152 A.3d 369 </a:t>
                      </a:r>
                      <a:r>
                        <a:rPr lang="en-US" sz="1800" b="0" kern="1800" dirty="0">
                          <a:effectLst/>
                        </a:rPr>
                        <a:t>(Pa. Commw. Ct. 2016)</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011" marR="68011" marT="0" marB="0"/>
                </a:tc>
                <a:tc>
                  <a:txBody>
                    <a:bodyPr/>
                    <a:lstStyle/>
                    <a:p>
                      <a:pPr marL="0" marR="0">
                        <a:lnSpc>
                          <a:spcPct val="115000"/>
                        </a:lnSpc>
                        <a:spcBef>
                          <a:spcPts val="0"/>
                        </a:spcBef>
                        <a:spcAft>
                          <a:spcPts val="0"/>
                        </a:spcAft>
                      </a:pPr>
                      <a:r>
                        <a:rPr lang="en-US" sz="1800" b="0" dirty="0">
                          <a:effectLst/>
                        </a:rPr>
                        <a:t>Request:</a:t>
                      </a:r>
                    </a:p>
                    <a:p>
                      <a:pPr marL="0" marR="0">
                        <a:lnSpc>
                          <a:spcPct val="115000"/>
                        </a:lnSpc>
                        <a:spcBef>
                          <a:spcPts val="0"/>
                        </a:spcBef>
                        <a:spcAft>
                          <a:spcPts val="0"/>
                        </a:spcAft>
                      </a:pPr>
                      <a:r>
                        <a:rPr lang="en-US" sz="1800" b="0" dirty="0">
                          <a:effectLst/>
                        </a:rPr>
                        <a:t>OIG’s rules, regulations, policies or related authority that governs its duties and functions, that were specifically designed by the OIG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011" marR="68011" marT="0" marB="0"/>
                </a:tc>
                <a:tc>
                  <a:txBody>
                    <a:bodyPr/>
                    <a:lstStyle/>
                    <a:p>
                      <a:pPr marL="0" marR="0">
                        <a:lnSpc>
                          <a:spcPct val="115000"/>
                        </a:lnSpc>
                        <a:spcBef>
                          <a:spcPts val="0"/>
                        </a:spcBef>
                        <a:spcAft>
                          <a:spcPts val="0"/>
                        </a:spcAft>
                      </a:pPr>
                      <a:r>
                        <a:rPr lang="en-US" sz="1600" b="0" dirty="0">
                          <a:effectLst/>
                        </a:rPr>
                        <a:t>Specific?</a:t>
                      </a:r>
                    </a:p>
                    <a:p>
                      <a:pPr marL="0" marR="0">
                        <a:lnSpc>
                          <a:spcPct val="115000"/>
                        </a:lnSpc>
                        <a:spcBef>
                          <a:spcPts val="0"/>
                        </a:spcBef>
                        <a:spcAft>
                          <a:spcPts val="0"/>
                        </a:spcAft>
                      </a:pPr>
                      <a:r>
                        <a:rPr lang="en-US" sz="1600" b="0" dirty="0">
                          <a:effectLst/>
                        </a:rPr>
                        <a:t>No</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011" marR="68011" marT="0" marB="0"/>
                </a:tc>
                <a:tc>
                  <a:txBody>
                    <a:bodyPr/>
                    <a:lstStyle/>
                    <a:p>
                      <a:pPr marL="0" marR="0">
                        <a:lnSpc>
                          <a:spcPct val="115000"/>
                        </a:lnSpc>
                        <a:spcBef>
                          <a:spcPts val="0"/>
                        </a:spcBef>
                        <a:spcAft>
                          <a:spcPts val="0"/>
                        </a:spcAft>
                      </a:pPr>
                      <a:r>
                        <a:rPr lang="en-US" sz="1400" b="0" dirty="0">
                          <a:effectLst/>
                        </a:rPr>
                        <a:t>Why not?</a:t>
                      </a:r>
                      <a:br>
                        <a:rPr lang="en-US" sz="1400" b="0" dirty="0">
                          <a:effectLst/>
                        </a:rPr>
                      </a:br>
                      <a:endParaRPr lang="en-US" sz="1400" b="0" dirty="0">
                        <a:effectLst/>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effectLst/>
                        </a:rPr>
                        <a:t>-  The Request does not provide any context by which it can be narrowed.  No subject matter identified. No category or type of OIG activity, duty, function, or transaction</a:t>
                      </a:r>
                    </a:p>
                    <a:p>
                      <a:pPr marL="0" marR="0">
                        <a:lnSpc>
                          <a:spcPct val="115000"/>
                        </a:lnSpc>
                        <a:spcBef>
                          <a:spcPts val="0"/>
                        </a:spcBef>
                        <a:spcAft>
                          <a:spcPts val="0"/>
                        </a:spcAft>
                      </a:pPr>
                      <a:br>
                        <a:rPr lang="en-US" sz="1400" b="0" dirty="0">
                          <a:effectLst/>
                        </a:rPr>
                      </a:br>
                      <a:r>
                        <a:rPr lang="en-US" sz="1400" b="0" dirty="0">
                          <a:effectLst/>
                        </a:rPr>
                        <a:t>-  Is basically for authorities that govern all OIG activity.  This also calls for a legal conclusion or interpretation. </a:t>
                      </a:r>
                    </a:p>
                    <a:p>
                      <a:pPr marL="0" marR="0">
                        <a:lnSpc>
                          <a:spcPct val="115000"/>
                        </a:lnSpc>
                        <a:spcBef>
                          <a:spcPts val="0"/>
                        </a:spcBef>
                        <a:spcAft>
                          <a:spcPts val="0"/>
                        </a:spcAft>
                      </a:pPr>
                      <a:r>
                        <a:rPr lang="en-US" sz="1400" b="0" dirty="0">
                          <a:effectLst/>
                        </a:rPr>
                        <a:t> </a:t>
                      </a:r>
                    </a:p>
                    <a:p>
                      <a:pPr marL="0" marR="0">
                        <a:lnSpc>
                          <a:spcPct val="115000"/>
                        </a:lnSpc>
                        <a:spcBef>
                          <a:spcPts val="0"/>
                        </a:spcBef>
                        <a:spcAft>
                          <a:spcPts val="0"/>
                        </a:spcAft>
                      </a:pPr>
                      <a:r>
                        <a:rPr lang="en-US" sz="1400" b="0" dirty="0">
                          <a:effectLst/>
                        </a:rPr>
                        <a:t>-  Unreasonable burden to require OIG to examine all its rules, regulations, and policies and related authority without knowing with sufficient specificity what OIG business or activity the request contemplates</a:t>
                      </a:r>
                    </a:p>
                    <a:p>
                      <a:pPr marL="0" marR="0">
                        <a:lnSpc>
                          <a:spcPct val="115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011" marR="68011" marT="0" marB="0"/>
                </a:tc>
                <a:extLst>
                  <a:ext uri="{0D108BD9-81ED-4DB2-BD59-A6C34878D82A}">
                    <a16:rowId xmlns:a16="http://schemas.microsoft.com/office/drawing/2014/main" val="410575769"/>
                  </a:ext>
                </a:extLst>
              </a:tr>
            </a:tbl>
          </a:graphicData>
        </a:graphic>
      </p:graphicFrame>
    </p:spTree>
    <p:extLst>
      <p:ext uri="{BB962C8B-B14F-4D97-AF65-F5344CB8AC3E}">
        <p14:creationId xmlns:p14="http://schemas.microsoft.com/office/powerpoint/2010/main" val="3495664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92B9-2AB0-4242-B596-5CAB5C66B5A2}"/>
              </a:ext>
            </a:extLst>
          </p:cNvPr>
          <p:cNvSpPr>
            <a:spLocks noGrp="1"/>
          </p:cNvSpPr>
          <p:nvPr>
            <p:ph type="title"/>
          </p:nvPr>
        </p:nvSpPr>
        <p:spPr>
          <a:solidFill>
            <a:schemeClr val="accent2"/>
          </a:solidFill>
        </p:spPr>
        <p:txBody>
          <a:bodyPr/>
          <a:lstStyle/>
          <a:p>
            <a:r>
              <a:rPr lang="en-US" dirty="0">
                <a:solidFill>
                  <a:schemeClr val="bg1"/>
                </a:solidFill>
              </a:rPr>
              <a:t>Case Law: Specificity</a:t>
            </a:r>
          </a:p>
        </p:txBody>
      </p:sp>
      <p:graphicFrame>
        <p:nvGraphicFramePr>
          <p:cNvPr id="4" name="Content Placeholder 3">
            <a:extLst>
              <a:ext uri="{FF2B5EF4-FFF2-40B4-BE49-F238E27FC236}">
                <a16:creationId xmlns:a16="http://schemas.microsoft.com/office/drawing/2014/main" id="{8BEC9B7E-3E5A-494A-9F36-1C111E3866B2}"/>
              </a:ext>
            </a:extLst>
          </p:cNvPr>
          <p:cNvGraphicFramePr>
            <a:graphicFrameLocks noGrp="1"/>
          </p:cNvGraphicFramePr>
          <p:nvPr>
            <p:ph idx="1"/>
          </p:nvPr>
        </p:nvGraphicFramePr>
        <p:xfrm>
          <a:off x="838200" y="1876425"/>
          <a:ext cx="10515600" cy="4352671"/>
        </p:xfrm>
        <a:graphic>
          <a:graphicData uri="http://schemas.openxmlformats.org/drawingml/2006/table">
            <a:tbl>
              <a:tblPr firstRow="1" firstCol="1" bandRow="1">
                <a:tableStyleId>{5C22544A-7EE6-4342-B048-85BDC9FD1C3A}</a:tableStyleId>
              </a:tblPr>
              <a:tblGrid>
                <a:gridCol w="1801009">
                  <a:extLst>
                    <a:ext uri="{9D8B030D-6E8A-4147-A177-3AD203B41FA5}">
                      <a16:colId xmlns:a16="http://schemas.microsoft.com/office/drawing/2014/main" val="4137675013"/>
                    </a:ext>
                  </a:extLst>
                </a:gridCol>
                <a:gridCol w="3541506">
                  <a:extLst>
                    <a:ext uri="{9D8B030D-6E8A-4147-A177-3AD203B41FA5}">
                      <a16:colId xmlns:a16="http://schemas.microsoft.com/office/drawing/2014/main" val="3599715217"/>
                    </a:ext>
                  </a:extLst>
                </a:gridCol>
                <a:gridCol w="1192604">
                  <a:extLst>
                    <a:ext uri="{9D8B030D-6E8A-4147-A177-3AD203B41FA5}">
                      <a16:colId xmlns:a16="http://schemas.microsoft.com/office/drawing/2014/main" val="2192601702"/>
                    </a:ext>
                  </a:extLst>
                </a:gridCol>
                <a:gridCol w="3980481">
                  <a:extLst>
                    <a:ext uri="{9D8B030D-6E8A-4147-A177-3AD203B41FA5}">
                      <a16:colId xmlns:a16="http://schemas.microsoft.com/office/drawing/2014/main" val="2450286891"/>
                    </a:ext>
                  </a:extLst>
                </a:gridCol>
              </a:tblGrid>
              <a:tr h="4225925">
                <a:tc>
                  <a:txBody>
                    <a:bodyPr/>
                    <a:lstStyle/>
                    <a:p>
                      <a:pPr marL="0" marR="0">
                        <a:lnSpc>
                          <a:spcPct val="115000"/>
                        </a:lnSpc>
                        <a:spcBef>
                          <a:spcPts val="0"/>
                        </a:spcBef>
                        <a:spcAft>
                          <a:spcPts val="0"/>
                        </a:spcAft>
                      </a:pPr>
                      <a:r>
                        <a:rPr lang="en-US" sz="1800" b="0" u="sng" dirty="0">
                          <a:effectLst/>
                        </a:rPr>
                        <a:t>DOC v. ABC 27 St. Hilaire</a:t>
                      </a:r>
                      <a:r>
                        <a:rPr lang="en-US" sz="1800" b="0" u="none" dirty="0">
                          <a:effectLst/>
                        </a:rPr>
                        <a:t>, </a:t>
                      </a:r>
                      <a:r>
                        <a:rPr lang="en-US" sz="1800" b="0" dirty="0">
                          <a:effectLst/>
                        </a:rPr>
                        <a:t>128 A.3d 859 (Pa.</a:t>
                      </a:r>
                    </a:p>
                    <a:p>
                      <a:pPr marL="0" marR="0">
                        <a:lnSpc>
                          <a:spcPct val="115000"/>
                        </a:lnSpc>
                        <a:spcBef>
                          <a:spcPts val="0"/>
                        </a:spcBef>
                        <a:spcAft>
                          <a:spcPts val="0"/>
                        </a:spcAft>
                      </a:pPr>
                      <a:r>
                        <a:rPr lang="en-US" sz="1800" b="0" dirty="0">
                          <a:effectLst/>
                        </a:rPr>
                        <a:t>Commw. Ct. 2015)</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effectLst/>
                        </a:rPr>
                        <a:t>All records that document inmate injuries/deaths from January 2009 through December 2014.  I would also like all records that document employee injuries/deaths while on the job from January 2009 through December 2014.</a:t>
                      </a:r>
                    </a:p>
                    <a:p>
                      <a:pPr marL="0" marR="0">
                        <a:lnSpc>
                          <a:spcPct val="115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effectLst/>
                        </a:rPr>
                        <a:t>Specific?</a:t>
                      </a:r>
                    </a:p>
                    <a:p>
                      <a:pPr marL="0" marR="0">
                        <a:lnSpc>
                          <a:spcPct val="115000"/>
                        </a:lnSpc>
                        <a:spcBef>
                          <a:spcPts val="0"/>
                        </a:spcBef>
                        <a:spcAft>
                          <a:spcPts val="0"/>
                        </a:spcAft>
                      </a:pPr>
                      <a:r>
                        <a:rPr lang="en-US" sz="1800" b="0" dirty="0">
                          <a:effectLst/>
                        </a:rPr>
                        <a:t>Yes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marR="0">
                        <a:lnSpc>
                          <a:spcPct val="115000"/>
                        </a:lnSpc>
                        <a:spcBef>
                          <a:spcPts val="0"/>
                        </a:spcBef>
                        <a:spcAft>
                          <a:spcPts val="0"/>
                        </a:spcAft>
                      </a:pPr>
                      <a:r>
                        <a:rPr lang="en-US" sz="1100" b="0" u="sng" dirty="0">
                          <a:effectLst/>
                        </a:rPr>
                        <a:t>Did not use the three part balancing test but same basic elements</a:t>
                      </a:r>
                      <a:br>
                        <a:rPr lang="en-US" sz="1100" b="0" u="sng" dirty="0">
                          <a:effectLst/>
                        </a:rPr>
                      </a:br>
                      <a:r>
                        <a:rPr lang="en-US" sz="1100" b="0" u="none" dirty="0">
                          <a:effectLst/>
                        </a:rPr>
                        <a:t>- </a:t>
                      </a:r>
                      <a:r>
                        <a:rPr lang="en-US" sz="1800" b="0" dirty="0">
                          <a:effectLst/>
                        </a:rPr>
                        <a:t>The request sufficiently informs the agency of the records requested</a:t>
                      </a:r>
                    </a:p>
                    <a:p>
                      <a:pPr marL="228600" marR="0">
                        <a:lnSpc>
                          <a:spcPct val="115000"/>
                        </a:lnSpc>
                        <a:spcBef>
                          <a:spcPts val="0"/>
                        </a:spcBef>
                        <a:spcAft>
                          <a:spcPts val="0"/>
                        </a:spcAft>
                      </a:pPr>
                      <a:r>
                        <a:rPr lang="en-US" sz="1800" b="0" dirty="0">
                          <a:effectLst/>
                        </a:rPr>
                        <a:t> </a:t>
                      </a:r>
                    </a:p>
                    <a:p>
                      <a:pPr marL="228600" marR="0">
                        <a:lnSpc>
                          <a:spcPct val="115000"/>
                        </a:lnSpc>
                        <a:spcBef>
                          <a:spcPts val="0"/>
                        </a:spcBef>
                        <a:spcAft>
                          <a:spcPts val="0"/>
                        </a:spcAft>
                      </a:pPr>
                      <a:r>
                        <a:rPr lang="en-US" sz="1800" b="0" dirty="0">
                          <a:effectLst/>
                        </a:rPr>
                        <a:t>- This is a clearly defined set of documents – i.e. records that document inmate injuries a specific subject for the period from January 2009 through December 2014 a specific time period</a:t>
                      </a:r>
                    </a:p>
                    <a:p>
                      <a:pPr marL="228600" marR="0">
                        <a:lnSpc>
                          <a:spcPct val="115000"/>
                        </a:lnSpc>
                        <a:spcBef>
                          <a:spcPts val="0"/>
                        </a:spcBef>
                        <a:spcAft>
                          <a:spcPts val="0"/>
                        </a:spcAft>
                      </a:pPr>
                      <a:r>
                        <a:rPr lang="en-US" sz="1800" b="0" dirty="0">
                          <a:effectLst/>
                        </a:rPr>
                        <a:t> </a:t>
                      </a:r>
                    </a:p>
                    <a:p>
                      <a:pPr marL="228600" marR="0">
                        <a:lnSpc>
                          <a:spcPct val="115000"/>
                        </a:lnSpc>
                        <a:spcBef>
                          <a:spcPts val="0"/>
                        </a:spcBef>
                        <a:spcAft>
                          <a:spcPts val="0"/>
                        </a:spcAft>
                      </a:pPr>
                      <a:r>
                        <a:rPr lang="en-US" sz="1800" b="0" dirty="0">
                          <a:effectLst/>
                        </a:rPr>
                        <a:t>- Burdensome does not deem a request overbroad</a:t>
                      </a:r>
                    </a:p>
                    <a:p>
                      <a:pPr marL="228600" marR="0">
                        <a:lnSpc>
                          <a:spcPct val="115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2153072"/>
                  </a:ext>
                </a:extLst>
              </a:tr>
            </a:tbl>
          </a:graphicData>
        </a:graphic>
      </p:graphicFrame>
    </p:spTree>
    <p:extLst>
      <p:ext uri="{BB962C8B-B14F-4D97-AF65-F5344CB8AC3E}">
        <p14:creationId xmlns:p14="http://schemas.microsoft.com/office/powerpoint/2010/main" val="773660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4D3D-5298-418B-B7A8-BA8CD1903718}"/>
              </a:ext>
            </a:extLst>
          </p:cNvPr>
          <p:cNvSpPr>
            <a:spLocks noGrp="1"/>
          </p:cNvSpPr>
          <p:nvPr>
            <p:ph type="title"/>
          </p:nvPr>
        </p:nvSpPr>
        <p:spPr>
          <a:solidFill>
            <a:schemeClr val="accent2"/>
          </a:solidFill>
          <a:ln>
            <a:solidFill>
              <a:schemeClr val="accent2"/>
            </a:solidFill>
          </a:ln>
        </p:spPr>
        <p:txBody>
          <a:bodyPr/>
          <a:lstStyle/>
          <a:p>
            <a:r>
              <a:rPr lang="en-US" dirty="0">
                <a:solidFill>
                  <a:schemeClr val="bg1"/>
                </a:solidFill>
              </a:rPr>
              <a:t>Case Law: Specificity</a:t>
            </a:r>
          </a:p>
        </p:txBody>
      </p:sp>
      <p:graphicFrame>
        <p:nvGraphicFramePr>
          <p:cNvPr id="4" name="Content Placeholder 3">
            <a:extLst>
              <a:ext uri="{FF2B5EF4-FFF2-40B4-BE49-F238E27FC236}">
                <a16:creationId xmlns:a16="http://schemas.microsoft.com/office/drawing/2014/main" id="{55426684-D2EC-42A2-B531-1CD7A6E48CEB}"/>
              </a:ext>
            </a:extLst>
          </p:cNvPr>
          <p:cNvGraphicFramePr>
            <a:graphicFrameLocks noGrp="1"/>
          </p:cNvGraphicFramePr>
          <p:nvPr>
            <p:ph idx="1"/>
          </p:nvPr>
        </p:nvGraphicFramePr>
        <p:xfrm>
          <a:off x="838199" y="1743520"/>
          <a:ext cx="10515600" cy="4351338"/>
        </p:xfrm>
        <a:graphic>
          <a:graphicData uri="http://schemas.openxmlformats.org/drawingml/2006/table">
            <a:tbl>
              <a:tblPr firstRow="1" firstCol="1">
                <a:tableStyleId>{5C22544A-7EE6-4342-B048-85BDC9FD1C3A}</a:tableStyleId>
              </a:tblPr>
              <a:tblGrid>
                <a:gridCol w="2604742">
                  <a:extLst>
                    <a:ext uri="{9D8B030D-6E8A-4147-A177-3AD203B41FA5}">
                      <a16:colId xmlns:a16="http://schemas.microsoft.com/office/drawing/2014/main" val="2507160442"/>
                    </a:ext>
                  </a:extLst>
                </a:gridCol>
                <a:gridCol w="2604742">
                  <a:extLst>
                    <a:ext uri="{9D8B030D-6E8A-4147-A177-3AD203B41FA5}">
                      <a16:colId xmlns:a16="http://schemas.microsoft.com/office/drawing/2014/main" val="4156248459"/>
                    </a:ext>
                  </a:extLst>
                </a:gridCol>
                <a:gridCol w="1135456">
                  <a:extLst>
                    <a:ext uri="{9D8B030D-6E8A-4147-A177-3AD203B41FA5}">
                      <a16:colId xmlns:a16="http://schemas.microsoft.com/office/drawing/2014/main" val="3226620533"/>
                    </a:ext>
                  </a:extLst>
                </a:gridCol>
                <a:gridCol w="4170660">
                  <a:extLst>
                    <a:ext uri="{9D8B030D-6E8A-4147-A177-3AD203B41FA5}">
                      <a16:colId xmlns:a16="http://schemas.microsoft.com/office/drawing/2014/main" val="1371772593"/>
                    </a:ext>
                  </a:extLst>
                </a:gridCol>
              </a:tblGrid>
              <a:tr h="4351338">
                <a:tc>
                  <a:txBody>
                    <a:bodyPr/>
                    <a:lstStyle/>
                    <a:p>
                      <a:pPr marL="0" marR="0">
                        <a:lnSpc>
                          <a:spcPct val="115000"/>
                        </a:lnSpc>
                        <a:spcBef>
                          <a:spcPts val="0"/>
                        </a:spcBef>
                        <a:spcAft>
                          <a:spcPts val="0"/>
                        </a:spcAft>
                      </a:pPr>
                      <a:r>
                        <a:rPr lang="en-US" sz="1800" b="0" u="sng" dirty="0">
                          <a:effectLst/>
                        </a:rPr>
                        <a:t>Philly DA v. Bagwell</a:t>
                      </a:r>
                      <a:r>
                        <a:rPr lang="en-US" sz="1800" b="0" u="none" dirty="0">
                          <a:effectLst/>
                        </a:rPr>
                        <a:t>,</a:t>
                      </a:r>
                      <a:r>
                        <a:rPr lang="en-US" sz="1800" b="0" u="none" kern="1200" dirty="0">
                          <a:effectLst/>
                        </a:rPr>
                        <a:t> </a:t>
                      </a:r>
                      <a:r>
                        <a:rPr lang="en-US" sz="1800" b="0" kern="1800" dirty="0">
                          <a:effectLst/>
                        </a:rPr>
                        <a:t>155 A.3d 1119  (Pa. Commw. Ct. 2017</a:t>
                      </a:r>
                      <a:r>
                        <a:rPr lang="en-US" sz="1800" kern="1800" dirty="0">
                          <a:effectLst/>
                        </a:rPr>
                        <a:t>)</a:t>
                      </a:r>
                      <a:endParaRPr lang="en-US" sz="1800" dirty="0">
                        <a:effectLst/>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906" marR="36906" marT="0" marB="0"/>
                </a:tc>
                <a:tc>
                  <a:txBody>
                    <a:bodyPr/>
                    <a:lstStyle/>
                    <a:p>
                      <a:pPr marL="0" marR="0">
                        <a:lnSpc>
                          <a:spcPct val="115000"/>
                        </a:lnSpc>
                        <a:spcBef>
                          <a:spcPts val="0"/>
                        </a:spcBef>
                        <a:spcAft>
                          <a:spcPts val="0"/>
                        </a:spcAft>
                      </a:pPr>
                      <a:r>
                        <a:rPr lang="en-US" sz="1800" dirty="0">
                          <a:effectLst/>
                        </a:rPr>
                        <a:t> </a:t>
                      </a:r>
                      <a:r>
                        <a:rPr lang="en-US" sz="1800" b="0" dirty="0">
                          <a:effectLst/>
                        </a:rPr>
                        <a:t>All e-mails, letters and memos pertaining to the [District Attorney’s] transition from Lotus Notes e-mail platform to the Microsoft Exchange e-mail platform between January 1, 2013 and December 31, 2013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906" marR="36906" marT="0" marB="0"/>
                </a:tc>
                <a:tc>
                  <a:txBody>
                    <a:bodyPr/>
                    <a:lstStyle/>
                    <a:p>
                      <a:pPr marL="0" marR="0">
                        <a:lnSpc>
                          <a:spcPct val="115000"/>
                        </a:lnSpc>
                        <a:spcBef>
                          <a:spcPts val="0"/>
                        </a:spcBef>
                        <a:spcAft>
                          <a:spcPts val="0"/>
                        </a:spcAft>
                      </a:pPr>
                      <a:r>
                        <a:rPr lang="en-US" sz="1800" b="0" dirty="0">
                          <a:effectLst/>
                        </a:rPr>
                        <a:t>Specific?</a:t>
                      </a:r>
                    </a:p>
                    <a:p>
                      <a:pPr marL="0" marR="0">
                        <a:lnSpc>
                          <a:spcPct val="115000"/>
                        </a:lnSpc>
                        <a:spcBef>
                          <a:spcPts val="0"/>
                        </a:spcBef>
                        <a:spcAft>
                          <a:spcPts val="0"/>
                        </a:spcAft>
                      </a:pPr>
                      <a:r>
                        <a:rPr lang="en-US" sz="1800" b="0" dirty="0">
                          <a:effectLst/>
                        </a:rPr>
                        <a:t>Yes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906" marR="36906" marT="0" marB="0"/>
                </a:tc>
                <a:tc>
                  <a:txBody>
                    <a:bodyPr/>
                    <a:lstStyle/>
                    <a:p>
                      <a:pPr marL="0" marR="0">
                        <a:lnSpc>
                          <a:spcPct val="115000"/>
                        </a:lnSpc>
                        <a:spcBef>
                          <a:spcPts val="0"/>
                        </a:spcBef>
                        <a:spcAft>
                          <a:spcPts val="0"/>
                        </a:spcAft>
                      </a:pPr>
                      <a:r>
                        <a:rPr lang="en-US" sz="1800" b="0" dirty="0">
                          <a:effectLst/>
                        </a:rPr>
                        <a:t>(great discussion on specificity with relevant cases)</a:t>
                      </a:r>
                    </a:p>
                    <a:p>
                      <a:pPr marL="0" marR="0">
                        <a:lnSpc>
                          <a:spcPct val="115000"/>
                        </a:lnSpc>
                        <a:spcBef>
                          <a:spcPts val="0"/>
                        </a:spcBef>
                        <a:spcAft>
                          <a:spcPts val="0"/>
                        </a:spcAft>
                      </a:pPr>
                      <a:r>
                        <a:rPr lang="en-US" sz="1800" b="0" dirty="0">
                          <a:effectLst/>
                        </a:rPr>
                        <a:t> </a:t>
                      </a:r>
                    </a:p>
                    <a:p>
                      <a:pPr marL="0" marR="0">
                        <a:lnSpc>
                          <a:spcPct val="115000"/>
                        </a:lnSpc>
                        <a:spcBef>
                          <a:spcPts val="0"/>
                        </a:spcBef>
                        <a:spcAft>
                          <a:spcPts val="0"/>
                        </a:spcAft>
                      </a:pPr>
                      <a:r>
                        <a:rPr lang="en-US" sz="1800" b="0" dirty="0">
                          <a:effectLst/>
                        </a:rPr>
                        <a:t>-  Seeks a clearly defined universe of documents</a:t>
                      </a:r>
                    </a:p>
                    <a:p>
                      <a:pPr marL="0" marR="0">
                        <a:lnSpc>
                          <a:spcPct val="115000"/>
                        </a:lnSpc>
                        <a:spcBef>
                          <a:spcPts val="0"/>
                        </a:spcBef>
                        <a:spcAft>
                          <a:spcPts val="0"/>
                        </a:spcAft>
                      </a:pPr>
                      <a:r>
                        <a:rPr lang="en-US" sz="1800" b="0" dirty="0">
                          <a:effectLst/>
                        </a:rPr>
                        <a:t> </a:t>
                      </a:r>
                    </a:p>
                    <a:p>
                      <a:pPr marL="0" marR="0">
                        <a:lnSpc>
                          <a:spcPct val="115000"/>
                        </a:lnSpc>
                        <a:spcBef>
                          <a:spcPts val="0"/>
                        </a:spcBef>
                        <a:spcAft>
                          <a:spcPts val="0"/>
                        </a:spcAft>
                      </a:pPr>
                      <a:r>
                        <a:rPr lang="en-US" sz="1800" b="0" dirty="0">
                          <a:effectLst/>
                        </a:rPr>
                        <a:t>-  Defined the scope by the type of documents sought</a:t>
                      </a:r>
                    </a:p>
                    <a:p>
                      <a:pPr marL="0" marR="0">
                        <a:lnSpc>
                          <a:spcPct val="115000"/>
                        </a:lnSpc>
                        <a:spcBef>
                          <a:spcPts val="0"/>
                        </a:spcBef>
                        <a:spcAft>
                          <a:spcPts val="0"/>
                        </a:spcAft>
                      </a:pPr>
                      <a:r>
                        <a:rPr lang="en-US" sz="1800" b="0" dirty="0">
                          <a:effectLst/>
                        </a:rPr>
                        <a:t> </a:t>
                      </a:r>
                    </a:p>
                    <a:p>
                      <a:pPr marL="0" marR="0">
                        <a:lnSpc>
                          <a:spcPct val="115000"/>
                        </a:lnSpc>
                        <a:spcBef>
                          <a:spcPts val="0"/>
                        </a:spcBef>
                        <a:spcAft>
                          <a:spcPts val="0"/>
                        </a:spcAft>
                      </a:pPr>
                      <a:r>
                        <a:rPr lang="en-US" sz="1800" b="0" dirty="0">
                          <a:effectLst/>
                        </a:rPr>
                        <a:t>-  Timeframe is finite.</a:t>
                      </a:r>
                    </a:p>
                    <a:p>
                      <a:pPr marL="0" marR="0">
                        <a:lnSpc>
                          <a:spcPct val="115000"/>
                        </a:lnSpc>
                        <a:spcBef>
                          <a:spcPts val="0"/>
                        </a:spcBef>
                        <a:spcAft>
                          <a:spcPts val="0"/>
                        </a:spcAft>
                      </a:pPr>
                      <a:r>
                        <a:rPr lang="en-US" sz="1800" b="0" dirty="0">
                          <a:effectLst/>
                        </a:rPr>
                        <a:t> </a:t>
                      </a:r>
                    </a:p>
                    <a:p>
                      <a:pPr marL="0" marR="0">
                        <a:lnSpc>
                          <a:spcPct val="115000"/>
                        </a:lnSpc>
                        <a:spcBef>
                          <a:spcPts val="0"/>
                        </a:spcBef>
                        <a:spcAft>
                          <a:spcPts val="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906" marR="36906" marT="0" marB="0"/>
                </a:tc>
                <a:extLst>
                  <a:ext uri="{0D108BD9-81ED-4DB2-BD59-A6C34878D82A}">
                    <a16:rowId xmlns:a16="http://schemas.microsoft.com/office/drawing/2014/main" val="1782612815"/>
                  </a:ext>
                </a:extLst>
              </a:tr>
            </a:tbl>
          </a:graphicData>
        </a:graphic>
      </p:graphicFrame>
    </p:spTree>
    <p:extLst>
      <p:ext uri="{BB962C8B-B14F-4D97-AF65-F5344CB8AC3E}">
        <p14:creationId xmlns:p14="http://schemas.microsoft.com/office/powerpoint/2010/main" val="3524712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705E-4DDC-4BD7-B249-5E44322015BE}"/>
              </a:ext>
            </a:extLst>
          </p:cNvPr>
          <p:cNvSpPr>
            <a:spLocks noGrp="1"/>
          </p:cNvSpPr>
          <p:nvPr>
            <p:ph type="title"/>
          </p:nvPr>
        </p:nvSpPr>
        <p:spPr>
          <a:solidFill>
            <a:schemeClr val="accent2"/>
          </a:solidFill>
        </p:spPr>
        <p:txBody>
          <a:bodyPr/>
          <a:lstStyle/>
          <a:p>
            <a:r>
              <a:rPr lang="en-US" dirty="0">
                <a:solidFill>
                  <a:schemeClr val="bg1"/>
                </a:solidFill>
              </a:rPr>
              <a:t>Case Law: Specificity and Context </a:t>
            </a:r>
          </a:p>
        </p:txBody>
      </p:sp>
      <p:graphicFrame>
        <p:nvGraphicFramePr>
          <p:cNvPr id="4" name="Content Placeholder 3">
            <a:extLst>
              <a:ext uri="{FF2B5EF4-FFF2-40B4-BE49-F238E27FC236}">
                <a16:creationId xmlns:a16="http://schemas.microsoft.com/office/drawing/2014/main" id="{5041BA76-D6A1-4892-A3CC-9DD87F4DEF6F}"/>
              </a:ext>
            </a:extLst>
          </p:cNvPr>
          <p:cNvGraphicFramePr>
            <a:graphicFrameLocks noGrp="1"/>
          </p:cNvGraphicFramePr>
          <p:nvPr>
            <p:ph idx="1"/>
          </p:nvPr>
        </p:nvGraphicFramePr>
        <p:xfrm>
          <a:off x="828675" y="1825625"/>
          <a:ext cx="10509885" cy="5794375"/>
        </p:xfrm>
        <a:graphic>
          <a:graphicData uri="http://schemas.openxmlformats.org/drawingml/2006/table">
            <a:tbl>
              <a:tblPr firstRow="1" firstCol="1">
                <a:tableStyleId>{5C22544A-7EE6-4342-B048-85BDC9FD1C3A}</a:tableStyleId>
              </a:tblPr>
              <a:tblGrid>
                <a:gridCol w="2239150">
                  <a:extLst>
                    <a:ext uri="{9D8B030D-6E8A-4147-A177-3AD203B41FA5}">
                      <a16:colId xmlns:a16="http://schemas.microsoft.com/office/drawing/2014/main" val="685912884"/>
                    </a:ext>
                  </a:extLst>
                </a:gridCol>
                <a:gridCol w="1970545">
                  <a:extLst>
                    <a:ext uri="{9D8B030D-6E8A-4147-A177-3AD203B41FA5}">
                      <a16:colId xmlns:a16="http://schemas.microsoft.com/office/drawing/2014/main" val="1865264077"/>
                    </a:ext>
                  </a:extLst>
                </a:gridCol>
                <a:gridCol w="858995">
                  <a:extLst>
                    <a:ext uri="{9D8B030D-6E8A-4147-A177-3AD203B41FA5}">
                      <a16:colId xmlns:a16="http://schemas.microsoft.com/office/drawing/2014/main" val="3407963136"/>
                    </a:ext>
                  </a:extLst>
                </a:gridCol>
                <a:gridCol w="5441195">
                  <a:extLst>
                    <a:ext uri="{9D8B030D-6E8A-4147-A177-3AD203B41FA5}">
                      <a16:colId xmlns:a16="http://schemas.microsoft.com/office/drawing/2014/main" val="2015124032"/>
                    </a:ext>
                  </a:extLst>
                </a:gridCol>
              </a:tblGrid>
              <a:tr h="5794375">
                <a:tc>
                  <a:txBody>
                    <a:bodyPr/>
                    <a:lstStyle/>
                    <a:p>
                      <a:pPr marL="0" marR="0">
                        <a:lnSpc>
                          <a:spcPct val="115000"/>
                        </a:lnSpc>
                        <a:spcBef>
                          <a:spcPts val="0"/>
                        </a:spcBef>
                        <a:spcAft>
                          <a:spcPts val="0"/>
                        </a:spcAft>
                      </a:pPr>
                      <a:r>
                        <a:rPr lang="en-US" sz="1800" b="0" u="sng" dirty="0">
                          <a:effectLst/>
                        </a:rPr>
                        <a:t>Carey v. DOC</a:t>
                      </a:r>
                      <a:r>
                        <a:rPr lang="en-US" sz="1800" b="0" u="none" dirty="0">
                          <a:effectLst/>
                        </a:rPr>
                        <a:t>,</a:t>
                      </a:r>
                    </a:p>
                    <a:p>
                      <a:pPr marL="0" marR="0">
                        <a:lnSpc>
                          <a:spcPct val="115000"/>
                        </a:lnSpc>
                        <a:spcBef>
                          <a:spcPts val="0"/>
                        </a:spcBef>
                        <a:spcAft>
                          <a:spcPts val="0"/>
                        </a:spcAft>
                      </a:pPr>
                      <a:r>
                        <a:rPr lang="en-US" sz="1800" b="0" dirty="0">
                          <a:effectLst/>
                        </a:rPr>
                        <a:t>61 A.3d 367 </a:t>
                      </a:r>
                      <a:r>
                        <a:rPr lang="en-US" sz="1800" b="0" kern="1800" dirty="0">
                          <a:effectLst/>
                        </a:rPr>
                        <a:t>(Pa. Commw. Ct. 2013)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124" marR="19124" marT="0" marB="0"/>
                </a:tc>
                <a:tc>
                  <a:txBody>
                    <a:bodyPr/>
                    <a:lstStyle/>
                    <a:p>
                      <a:pPr marL="0" marR="0">
                        <a:lnSpc>
                          <a:spcPct val="115000"/>
                        </a:lnSpc>
                        <a:spcBef>
                          <a:spcPts val="0"/>
                        </a:spcBef>
                        <a:spcAft>
                          <a:spcPts val="0"/>
                        </a:spcAft>
                      </a:pPr>
                      <a:r>
                        <a:rPr lang="en-US" sz="1800" b="0" dirty="0">
                          <a:effectLst/>
                        </a:rPr>
                        <a:t>Transfers were from 2008 - 2012</a:t>
                      </a:r>
                    </a:p>
                    <a:p>
                      <a:pPr marL="0" marR="0">
                        <a:lnSpc>
                          <a:spcPct val="115000"/>
                        </a:lnSpc>
                        <a:spcBef>
                          <a:spcPts val="0"/>
                        </a:spcBef>
                        <a:spcAft>
                          <a:spcPts val="0"/>
                        </a:spcAft>
                      </a:pPr>
                      <a:r>
                        <a:rPr lang="en-US" sz="1800" b="0" dirty="0">
                          <a:effectLst/>
                        </a:rPr>
                        <a:t> </a:t>
                      </a:r>
                    </a:p>
                    <a:p>
                      <a:pPr marL="0" marR="0">
                        <a:lnSpc>
                          <a:spcPct val="115000"/>
                        </a:lnSpc>
                        <a:spcBef>
                          <a:spcPts val="0"/>
                        </a:spcBef>
                        <a:spcAft>
                          <a:spcPts val="0"/>
                        </a:spcAft>
                      </a:pPr>
                      <a:r>
                        <a:rPr lang="en-US" sz="1800" b="0" dirty="0">
                          <a:effectLst/>
                        </a:rPr>
                        <a:t>2. All documents/ communications which may indicate the individual[s] or agencies who authorized said transfers.</a:t>
                      </a:r>
                    </a:p>
                    <a:p>
                      <a:pPr marL="0" marR="0">
                        <a:lnSpc>
                          <a:spcPct val="115000"/>
                        </a:lnSpc>
                        <a:spcBef>
                          <a:spcPts val="0"/>
                        </a:spcBef>
                        <a:spcAft>
                          <a:spcPts val="0"/>
                        </a:spcAft>
                      </a:pPr>
                      <a:r>
                        <a:rPr lang="en-US" sz="1800" b="0" dirty="0">
                          <a:effectLst/>
                        </a:rPr>
                        <a:t> </a:t>
                      </a:r>
                    </a:p>
                    <a:p>
                      <a:pPr marL="0" marR="0">
                        <a:lnSpc>
                          <a:spcPct val="115000"/>
                        </a:lnSpc>
                        <a:spcBef>
                          <a:spcPts val="0"/>
                        </a:spcBef>
                        <a:spcAft>
                          <a:spcPts val="0"/>
                        </a:spcAft>
                      </a:pPr>
                      <a:r>
                        <a:rPr lang="en-US" sz="1800" b="0" dirty="0">
                          <a:effectLst/>
                        </a:rPr>
                        <a:t> </a:t>
                      </a:r>
                    </a:p>
                  </a:txBody>
                  <a:tcPr marL="19124" marR="19124" marT="0" marB="0"/>
                </a:tc>
                <a:tc>
                  <a:txBody>
                    <a:bodyPr/>
                    <a:lstStyle/>
                    <a:p>
                      <a:pPr marL="0" marR="0">
                        <a:lnSpc>
                          <a:spcPct val="115000"/>
                        </a:lnSpc>
                        <a:spcBef>
                          <a:spcPts val="0"/>
                        </a:spcBef>
                        <a:spcAft>
                          <a:spcPts val="0"/>
                        </a:spcAft>
                      </a:pPr>
                      <a:r>
                        <a:rPr lang="en-US" sz="1800" b="0" dirty="0">
                          <a:effectLst/>
                        </a:rPr>
                        <a:t>Specific?Yes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124" marR="19124" marT="0" marB="0"/>
                </a:tc>
                <a:tc>
                  <a:txBody>
                    <a:bodyPr/>
                    <a:lstStyle/>
                    <a:p>
                      <a:pPr marL="342900" marR="0" lvl="0" indent="-342900">
                        <a:lnSpc>
                          <a:spcPct val="115000"/>
                        </a:lnSpc>
                        <a:spcBef>
                          <a:spcPts val="0"/>
                        </a:spcBef>
                        <a:spcAft>
                          <a:spcPts val="0"/>
                        </a:spcAft>
                        <a:buFont typeface="Calibri" panose="020F0502020204030204" pitchFamily="34" charset="0"/>
                        <a:buChar char="-"/>
                      </a:pPr>
                      <a:r>
                        <a:rPr lang="en-US" sz="1800" b="0" dirty="0">
                          <a:effectLst/>
                        </a:rPr>
                        <a:t>All of the records are specified by subject matter and a finite timeframe (date-2008-2012)</a:t>
                      </a:r>
                    </a:p>
                    <a:p>
                      <a:pPr marL="342900" marR="0" lvl="0" indent="-342900">
                        <a:lnSpc>
                          <a:spcPct val="115000"/>
                        </a:lnSpc>
                        <a:spcBef>
                          <a:spcPts val="0"/>
                        </a:spcBef>
                        <a:spcAft>
                          <a:spcPts val="0"/>
                        </a:spcAft>
                        <a:buFont typeface="Calibri" panose="020F0502020204030204" pitchFamily="34" charset="0"/>
                        <a:buChar char="-"/>
                      </a:pPr>
                      <a:r>
                        <a:rPr lang="en-US" sz="1800" b="0" dirty="0">
                          <a:effectLst/>
                        </a:rPr>
                        <a:t>Part 2 – “All documents/ communications which may” is vague but coupled with the fact that the transfer is well known to DOC, it is sufficiently specific</a:t>
                      </a:r>
                    </a:p>
                    <a:p>
                      <a:pPr marL="0" marR="0">
                        <a:lnSpc>
                          <a:spcPct val="115000"/>
                        </a:lnSpc>
                        <a:spcBef>
                          <a:spcPts val="0"/>
                        </a:spcBef>
                        <a:spcAft>
                          <a:spcPts val="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124" marR="19124" marT="0" marB="0"/>
                </a:tc>
                <a:extLst>
                  <a:ext uri="{0D108BD9-81ED-4DB2-BD59-A6C34878D82A}">
                    <a16:rowId xmlns:a16="http://schemas.microsoft.com/office/drawing/2014/main" val="403647723"/>
                  </a:ext>
                </a:extLst>
              </a:tr>
            </a:tbl>
          </a:graphicData>
        </a:graphic>
      </p:graphicFrame>
    </p:spTree>
    <p:extLst>
      <p:ext uri="{BB962C8B-B14F-4D97-AF65-F5344CB8AC3E}">
        <p14:creationId xmlns:p14="http://schemas.microsoft.com/office/powerpoint/2010/main" val="3202377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14A9-62C9-453C-BB11-1CBCCECC0A0C}"/>
              </a:ext>
            </a:extLst>
          </p:cNvPr>
          <p:cNvSpPr>
            <a:spLocks noGrp="1"/>
          </p:cNvSpPr>
          <p:nvPr>
            <p:ph type="title"/>
          </p:nvPr>
        </p:nvSpPr>
        <p:spPr>
          <a:solidFill>
            <a:schemeClr val="accent2"/>
          </a:solidFill>
        </p:spPr>
        <p:txBody>
          <a:bodyPr/>
          <a:lstStyle/>
          <a:p>
            <a:r>
              <a:rPr lang="en-US" dirty="0">
                <a:solidFill>
                  <a:schemeClr val="bg1"/>
                </a:solidFill>
              </a:rPr>
              <a:t>Case Law: Specificity</a:t>
            </a:r>
          </a:p>
        </p:txBody>
      </p:sp>
      <p:graphicFrame>
        <p:nvGraphicFramePr>
          <p:cNvPr id="4" name="Content Placeholder 3">
            <a:extLst>
              <a:ext uri="{FF2B5EF4-FFF2-40B4-BE49-F238E27FC236}">
                <a16:creationId xmlns:a16="http://schemas.microsoft.com/office/drawing/2014/main" id="{A2A6935F-A3E3-4447-8323-E19558FDE439}"/>
              </a:ext>
            </a:extLst>
          </p:cNvPr>
          <p:cNvGraphicFramePr>
            <a:graphicFrameLocks noGrp="1"/>
          </p:cNvGraphicFramePr>
          <p:nvPr>
            <p:ph idx="1"/>
          </p:nvPr>
        </p:nvGraphicFramePr>
        <p:xfrm>
          <a:off x="838200" y="1812163"/>
          <a:ext cx="9753599" cy="5028946"/>
        </p:xfrm>
        <a:graphic>
          <a:graphicData uri="http://schemas.openxmlformats.org/drawingml/2006/table">
            <a:tbl>
              <a:tblPr firstRow="1" firstCol="1">
                <a:tableStyleId>{5C22544A-7EE6-4342-B048-85BDC9FD1C3A}</a:tableStyleId>
              </a:tblPr>
              <a:tblGrid>
                <a:gridCol w="2415993">
                  <a:extLst>
                    <a:ext uri="{9D8B030D-6E8A-4147-A177-3AD203B41FA5}">
                      <a16:colId xmlns:a16="http://schemas.microsoft.com/office/drawing/2014/main" val="420338614"/>
                    </a:ext>
                  </a:extLst>
                </a:gridCol>
                <a:gridCol w="2415993">
                  <a:extLst>
                    <a:ext uri="{9D8B030D-6E8A-4147-A177-3AD203B41FA5}">
                      <a16:colId xmlns:a16="http://schemas.microsoft.com/office/drawing/2014/main" val="4113633198"/>
                    </a:ext>
                  </a:extLst>
                </a:gridCol>
                <a:gridCol w="1053174">
                  <a:extLst>
                    <a:ext uri="{9D8B030D-6E8A-4147-A177-3AD203B41FA5}">
                      <a16:colId xmlns:a16="http://schemas.microsoft.com/office/drawing/2014/main" val="3796822254"/>
                    </a:ext>
                  </a:extLst>
                </a:gridCol>
                <a:gridCol w="3868439">
                  <a:extLst>
                    <a:ext uri="{9D8B030D-6E8A-4147-A177-3AD203B41FA5}">
                      <a16:colId xmlns:a16="http://schemas.microsoft.com/office/drawing/2014/main" val="3715331698"/>
                    </a:ext>
                  </a:extLst>
                </a:gridCol>
              </a:tblGrid>
              <a:tr h="4351338">
                <a:tc>
                  <a:txBody>
                    <a:bodyPr/>
                    <a:lstStyle/>
                    <a:p>
                      <a:pPr marL="0" marR="0">
                        <a:lnSpc>
                          <a:spcPct val="115000"/>
                        </a:lnSpc>
                        <a:spcBef>
                          <a:spcPts val="0"/>
                        </a:spcBef>
                        <a:spcAft>
                          <a:spcPts val="0"/>
                        </a:spcAft>
                      </a:pPr>
                      <a:r>
                        <a:rPr lang="en-US" sz="1800" b="0" u="sng" dirty="0">
                          <a:effectLst/>
                        </a:rPr>
                        <a:t>Dept. of Education v. Pitt. Post Gazette (Legere)</a:t>
                      </a:r>
                      <a:r>
                        <a:rPr lang="en-US" sz="1800" b="0" u="none" dirty="0">
                          <a:effectLst/>
                        </a:rPr>
                        <a:t>, 50 A.3d 265 </a:t>
                      </a:r>
                      <a:r>
                        <a:rPr lang="en-US" sz="1800" b="0" kern="1800" dirty="0">
                          <a:effectLst/>
                        </a:rPr>
                        <a:t>(Pa. Commw. Ct. 2012)</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245" marR="47245" marT="0" marB="0"/>
                </a:tc>
                <a:tc>
                  <a:txBody>
                    <a:bodyPr/>
                    <a:lstStyle/>
                    <a:p>
                      <a:pPr marL="0" marR="0">
                        <a:lnSpc>
                          <a:spcPct val="115000"/>
                        </a:lnSpc>
                        <a:spcBef>
                          <a:spcPts val="0"/>
                        </a:spcBef>
                        <a:spcAft>
                          <a:spcPts val="0"/>
                        </a:spcAft>
                      </a:pPr>
                      <a:r>
                        <a:rPr lang="en-US" sz="1800" b="0" dirty="0">
                          <a:effectLst/>
                        </a:rPr>
                        <a:t>(Request was filed on September 6, 2011)</a:t>
                      </a:r>
                    </a:p>
                    <a:p>
                      <a:pPr marL="0" marR="0">
                        <a:lnSpc>
                          <a:spcPct val="115000"/>
                        </a:lnSpc>
                        <a:spcBef>
                          <a:spcPts val="0"/>
                        </a:spcBef>
                        <a:spcAft>
                          <a:spcPts val="0"/>
                        </a:spcAft>
                      </a:pPr>
                      <a:r>
                        <a:rPr lang="en-US" sz="1800" b="0" dirty="0">
                          <a:effectLst/>
                        </a:rPr>
                        <a:t>Determination letters issued since January 1, 2008 as well as orders to well operators in relation to determination letters as described in 208 of Gas Act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245" marR="47245" marT="0" marB="0"/>
                </a:tc>
                <a:tc>
                  <a:txBody>
                    <a:bodyPr/>
                    <a:lstStyle/>
                    <a:p>
                      <a:pPr marL="0" marR="0">
                        <a:lnSpc>
                          <a:spcPct val="115000"/>
                        </a:lnSpc>
                        <a:spcBef>
                          <a:spcPts val="0"/>
                        </a:spcBef>
                        <a:spcAft>
                          <a:spcPts val="0"/>
                        </a:spcAft>
                      </a:pPr>
                      <a:r>
                        <a:rPr lang="en-US" sz="1800" b="0" dirty="0">
                          <a:effectLst/>
                        </a:rPr>
                        <a:t>Specific?</a:t>
                      </a:r>
                    </a:p>
                    <a:p>
                      <a:pPr marL="0" marR="0">
                        <a:lnSpc>
                          <a:spcPct val="115000"/>
                        </a:lnSpc>
                        <a:spcBef>
                          <a:spcPts val="0"/>
                        </a:spcBef>
                        <a:spcAft>
                          <a:spcPts val="0"/>
                        </a:spcAft>
                      </a:pPr>
                      <a:r>
                        <a:rPr lang="en-US" sz="1800" b="0" dirty="0">
                          <a:effectLst/>
                        </a:rPr>
                        <a:t>Yes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245" marR="47245" marT="0" marB="0"/>
                </a:tc>
                <a:tc>
                  <a:txBody>
                    <a:bodyPr/>
                    <a:lstStyle/>
                    <a:p>
                      <a:pPr marL="342900" marR="0" lvl="0" indent="-342900">
                        <a:lnSpc>
                          <a:spcPct val="115000"/>
                        </a:lnSpc>
                        <a:spcBef>
                          <a:spcPts val="0"/>
                        </a:spcBef>
                        <a:spcAft>
                          <a:spcPts val="0"/>
                        </a:spcAft>
                        <a:buFont typeface="Calibri" panose="020F0502020204030204" pitchFamily="34" charset="0"/>
                        <a:buChar char="-"/>
                      </a:pPr>
                      <a:r>
                        <a:rPr lang="en-US" sz="1800" b="0" dirty="0">
                          <a:effectLst/>
                        </a:rPr>
                        <a:t>Specific types of documents requested (letters and orders)</a:t>
                      </a:r>
                    </a:p>
                    <a:p>
                      <a:pPr marL="342900" marR="0" lvl="0" indent="-342900">
                        <a:lnSpc>
                          <a:spcPct val="115000"/>
                        </a:lnSpc>
                        <a:spcBef>
                          <a:spcPts val="0"/>
                        </a:spcBef>
                        <a:spcAft>
                          <a:spcPts val="0"/>
                        </a:spcAft>
                        <a:buFont typeface="Calibri" panose="020F0502020204030204" pitchFamily="34" charset="0"/>
                        <a:buChar char="-"/>
                      </a:pPr>
                      <a:r>
                        <a:rPr lang="en-US" sz="1800" b="0" dirty="0">
                          <a:effectLst/>
                        </a:rPr>
                        <a:t>Clearly defined universe of documents</a:t>
                      </a:r>
                    </a:p>
                    <a:p>
                      <a:pPr marL="342900" marR="0" lvl="0" indent="-342900">
                        <a:lnSpc>
                          <a:spcPct val="115000"/>
                        </a:lnSpc>
                        <a:spcBef>
                          <a:spcPts val="0"/>
                        </a:spcBef>
                        <a:spcAft>
                          <a:spcPts val="0"/>
                        </a:spcAft>
                        <a:buFont typeface="Calibri" panose="020F0502020204030204" pitchFamily="34" charset="0"/>
                        <a:buChar char="-"/>
                      </a:pPr>
                      <a:r>
                        <a:rPr lang="en-US" sz="1800" b="0" dirty="0">
                          <a:effectLst/>
                        </a:rPr>
                        <a:t>No judgments as to whether documents are related</a:t>
                      </a:r>
                    </a:p>
                    <a:p>
                      <a:pPr marL="342900" marR="0" lvl="0" indent="-342900">
                        <a:lnSpc>
                          <a:spcPct val="115000"/>
                        </a:lnSpc>
                        <a:spcBef>
                          <a:spcPts val="0"/>
                        </a:spcBef>
                        <a:spcAft>
                          <a:spcPts val="0"/>
                        </a:spcAft>
                        <a:buFont typeface="Calibri" panose="020F0502020204030204" pitchFamily="34" charset="0"/>
                        <a:buChar char="-"/>
                      </a:pPr>
                      <a:r>
                        <a:rPr lang="en-US" sz="1800" b="0" dirty="0">
                          <a:effectLst/>
                        </a:rPr>
                        <a:t>Agency provided some records goes toward specificity</a:t>
                      </a:r>
                    </a:p>
                    <a:p>
                      <a:pPr marL="342900" marR="0" lvl="0" indent="-342900">
                        <a:lnSpc>
                          <a:spcPct val="115000"/>
                        </a:lnSpc>
                        <a:spcBef>
                          <a:spcPts val="0"/>
                        </a:spcBef>
                        <a:spcAft>
                          <a:spcPts val="0"/>
                        </a:spcAft>
                        <a:buFont typeface="Calibri" panose="020F0502020204030204" pitchFamily="34" charset="0"/>
                        <a:buChar char="-"/>
                      </a:pPr>
                      <a:r>
                        <a:rPr lang="en-US" sz="1800" b="0" dirty="0">
                          <a:effectLst/>
                        </a:rPr>
                        <a:t>Burdensome does not equate to not specific – but may be a factor</a:t>
                      </a:r>
                    </a:p>
                    <a:p>
                      <a:pPr marL="342900" marR="0" lvl="0" indent="-342900">
                        <a:lnSpc>
                          <a:spcPct val="115000"/>
                        </a:lnSpc>
                        <a:spcBef>
                          <a:spcPts val="0"/>
                        </a:spcBef>
                        <a:spcAft>
                          <a:spcPts val="0"/>
                        </a:spcAft>
                        <a:buFont typeface="Calibri" panose="020F0502020204030204" pitchFamily="34" charset="0"/>
                        <a:buChar char="-"/>
                      </a:pPr>
                      <a:r>
                        <a:rPr lang="en-US" sz="1800" b="0" dirty="0">
                          <a:effectLst/>
                        </a:rPr>
                        <a:t>Agency's method of tracking, cataloguing, storing and organizing its record that prevents easily retrieval should not be held against the requester</a:t>
                      </a:r>
                    </a:p>
                    <a:p>
                      <a:pPr marL="0" marR="0">
                        <a:lnSpc>
                          <a:spcPct val="115000"/>
                        </a:lnSpc>
                        <a:spcBef>
                          <a:spcPts val="0"/>
                        </a:spcBef>
                        <a:spcAft>
                          <a:spcPts val="0"/>
                        </a:spcAft>
                      </a:pPr>
                      <a:r>
                        <a:rPr lang="en-US" sz="1800" b="0" dirty="0">
                          <a:effectLst/>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245" marR="47245" marT="0" marB="0"/>
                </a:tc>
                <a:extLst>
                  <a:ext uri="{0D108BD9-81ED-4DB2-BD59-A6C34878D82A}">
                    <a16:rowId xmlns:a16="http://schemas.microsoft.com/office/drawing/2014/main" val="2844699459"/>
                  </a:ext>
                </a:extLst>
              </a:tr>
            </a:tbl>
          </a:graphicData>
        </a:graphic>
      </p:graphicFrame>
    </p:spTree>
    <p:extLst>
      <p:ext uri="{BB962C8B-B14F-4D97-AF65-F5344CB8AC3E}">
        <p14:creationId xmlns:p14="http://schemas.microsoft.com/office/powerpoint/2010/main" val="1463888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782762"/>
          </a:xfrm>
          <a:solidFill>
            <a:schemeClr val="accent1">
              <a:lumMod val="40000"/>
              <a:lumOff val="60000"/>
            </a:schemeClr>
          </a:solidFill>
        </p:spPr>
        <p:txBody>
          <a:bodyPr vert="horz" lIns="91440" tIns="45720" rIns="91440" bIns="45720" rtlCol="0" anchor="ctr">
            <a:normAutofit/>
          </a:bodyPr>
          <a:lstStyle/>
          <a:p>
            <a:r>
              <a:rPr lang="en-US" b="1" dirty="0"/>
              <a:t>Case Law Update: </a:t>
            </a:r>
            <a:br>
              <a:rPr lang="en-US" b="1" dirty="0"/>
            </a:br>
            <a:r>
              <a:rPr lang="en-US" b="1" dirty="0"/>
              <a:t>Facebook/Social Media</a:t>
            </a:r>
          </a:p>
        </p:txBody>
      </p:sp>
      <p:sp>
        <p:nvSpPr>
          <p:cNvPr id="3" name="Content Placeholder 2"/>
          <p:cNvSpPr>
            <a:spLocks noGrp="1"/>
          </p:cNvSpPr>
          <p:nvPr>
            <p:ph idx="1"/>
          </p:nvPr>
        </p:nvSpPr>
        <p:spPr>
          <a:xfrm>
            <a:off x="605588" y="2133600"/>
            <a:ext cx="10972799" cy="3916363"/>
          </a:xfrm>
        </p:spPr>
        <p:txBody>
          <a:bodyPr>
            <a:normAutofit lnSpcReduction="10000"/>
          </a:bodyPr>
          <a:lstStyle/>
          <a:p>
            <a:pPr marL="0" indent="0" algn="just">
              <a:lnSpc>
                <a:spcPct val="80000"/>
              </a:lnSpc>
              <a:spcBef>
                <a:spcPts val="0"/>
              </a:spcBef>
              <a:buNone/>
            </a:pPr>
            <a:r>
              <a:rPr lang="en-US" sz="2700" u="sng" dirty="0" err="1"/>
              <a:t>Penncrest</a:t>
            </a:r>
            <a:r>
              <a:rPr lang="en-US" sz="2700" u="sng" dirty="0"/>
              <a:t> Sch. Dist. v. Cagle</a:t>
            </a:r>
            <a:r>
              <a:rPr lang="en-US" sz="2700" dirty="0"/>
              <a:t>, 293 A.3d 783  (Pa. </a:t>
            </a:r>
            <a:r>
              <a:rPr lang="en-US" sz="2700" dirty="0" err="1"/>
              <a:t>Commw</a:t>
            </a:r>
            <a:r>
              <a:rPr lang="en-US" sz="2700" dirty="0"/>
              <a:t>. Ct. 2023) (</a:t>
            </a:r>
            <a:r>
              <a:rPr lang="en-US" sz="2700" dirty="0" err="1"/>
              <a:t>en</a:t>
            </a:r>
            <a:r>
              <a:rPr lang="en-US" sz="2700" dirty="0"/>
              <a:t> banc)</a:t>
            </a:r>
          </a:p>
          <a:p>
            <a:pPr marL="0" indent="0" algn="just">
              <a:lnSpc>
                <a:spcPct val="80000"/>
              </a:lnSpc>
              <a:spcBef>
                <a:spcPts val="0"/>
              </a:spcBef>
              <a:buNone/>
            </a:pPr>
            <a:endParaRPr lang="en-US" sz="2700" dirty="0"/>
          </a:p>
          <a:p>
            <a:pPr marL="0" indent="0" algn="just">
              <a:lnSpc>
                <a:spcPct val="80000"/>
              </a:lnSpc>
              <a:spcBef>
                <a:spcPts val="0"/>
              </a:spcBef>
              <a:buNone/>
            </a:pPr>
            <a:r>
              <a:rPr lang="en-US" sz="2700" dirty="0"/>
              <a:t>Request sought FB posts and FB comments by school board members related to LGBTQ issues following a news article featuring several such posts about one of the school libraries.</a:t>
            </a:r>
          </a:p>
          <a:p>
            <a:pPr marL="0" lvl="1" indent="0" algn="just">
              <a:lnSpc>
                <a:spcPct val="80000"/>
              </a:lnSpc>
              <a:spcBef>
                <a:spcPts val="0"/>
              </a:spcBef>
              <a:buNone/>
            </a:pPr>
            <a:endParaRPr lang="en-US" sz="2700" dirty="0"/>
          </a:p>
          <a:p>
            <a:pPr marL="0" lvl="1" indent="0" algn="just">
              <a:lnSpc>
                <a:spcPct val="80000"/>
              </a:lnSpc>
              <a:spcBef>
                <a:spcPts val="0"/>
              </a:spcBef>
              <a:buNone/>
            </a:pPr>
            <a:r>
              <a:rPr lang="en-US" sz="2700" dirty="0"/>
              <a:t>OOR applied a test it had used for several years: did the FB page serve as a significant platform for the agency to conduct any official business?</a:t>
            </a:r>
          </a:p>
          <a:p>
            <a:pPr marL="0" lvl="1" indent="0" algn="just">
              <a:lnSpc>
                <a:spcPct val="80000"/>
              </a:lnSpc>
              <a:spcBef>
                <a:spcPts val="0"/>
              </a:spcBef>
              <a:buNone/>
            </a:pPr>
            <a:endParaRPr lang="en-US" sz="2700" dirty="0"/>
          </a:p>
          <a:p>
            <a:pPr marL="0" lvl="1" indent="0" algn="just">
              <a:lnSpc>
                <a:spcPct val="80000"/>
              </a:lnSpc>
              <a:spcBef>
                <a:spcPts val="0"/>
              </a:spcBef>
              <a:buNone/>
            </a:pPr>
            <a:r>
              <a:rPr lang="en-US" sz="2700" dirty="0"/>
              <a:t>OOR granted access to the records, finding that the school board members made regular use of FB to discuss official business with constituents.  The trial court affirmed, reasoning that it “does not matter” whether the FB posts were made on the Board’s FB account or the members’ private FB accounts.</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3147228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F8E8-0E21-460F-A65A-6BCBE6E530AC}"/>
              </a:ext>
            </a:extLst>
          </p:cNvPr>
          <p:cNvSpPr>
            <a:spLocks noGrp="1"/>
          </p:cNvSpPr>
          <p:nvPr>
            <p:ph type="title"/>
          </p:nvPr>
        </p:nvSpPr>
        <p:spPr>
          <a:solidFill>
            <a:schemeClr val="accent2"/>
          </a:solidFill>
          <a:ln>
            <a:solidFill>
              <a:schemeClr val="accent2"/>
            </a:solidFill>
          </a:ln>
        </p:spPr>
        <p:txBody>
          <a:bodyPr/>
          <a:lstStyle/>
          <a:p>
            <a:r>
              <a:rPr lang="en-US" dirty="0">
                <a:solidFill>
                  <a:schemeClr val="bg1"/>
                </a:solidFill>
              </a:rPr>
              <a:t>Case Law: Specificity and Keywords</a:t>
            </a:r>
          </a:p>
        </p:txBody>
      </p:sp>
      <p:graphicFrame>
        <p:nvGraphicFramePr>
          <p:cNvPr id="4" name="Content Placeholder 3">
            <a:extLst>
              <a:ext uri="{FF2B5EF4-FFF2-40B4-BE49-F238E27FC236}">
                <a16:creationId xmlns:a16="http://schemas.microsoft.com/office/drawing/2014/main" id="{E4D6E732-FFE6-428C-B891-831EE411F0FD}"/>
              </a:ext>
            </a:extLst>
          </p:cNvPr>
          <p:cNvGraphicFramePr>
            <a:graphicFrameLocks noGrp="1"/>
          </p:cNvGraphicFramePr>
          <p:nvPr>
            <p:ph idx="1"/>
          </p:nvPr>
        </p:nvGraphicFramePr>
        <p:xfrm>
          <a:off x="828674" y="1849120"/>
          <a:ext cx="10429874" cy="5661724"/>
        </p:xfrm>
        <a:graphic>
          <a:graphicData uri="http://schemas.openxmlformats.org/drawingml/2006/table">
            <a:tbl>
              <a:tblPr firstRow="1" firstCol="1">
                <a:tableStyleId>{5C22544A-7EE6-4342-B048-85BDC9FD1C3A}</a:tableStyleId>
              </a:tblPr>
              <a:tblGrid>
                <a:gridCol w="2519017">
                  <a:extLst>
                    <a:ext uri="{9D8B030D-6E8A-4147-A177-3AD203B41FA5}">
                      <a16:colId xmlns:a16="http://schemas.microsoft.com/office/drawing/2014/main" val="2255777161"/>
                    </a:ext>
                  </a:extLst>
                </a:gridCol>
                <a:gridCol w="2604742">
                  <a:extLst>
                    <a:ext uri="{9D8B030D-6E8A-4147-A177-3AD203B41FA5}">
                      <a16:colId xmlns:a16="http://schemas.microsoft.com/office/drawing/2014/main" val="1199729117"/>
                    </a:ext>
                  </a:extLst>
                </a:gridCol>
                <a:gridCol w="1135454">
                  <a:extLst>
                    <a:ext uri="{9D8B030D-6E8A-4147-A177-3AD203B41FA5}">
                      <a16:colId xmlns:a16="http://schemas.microsoft.com/office/drawing/2014/main" val="3449063571"/>
                    </a:ext>
                  </a:extLst>
                </a:gridCol>
                <a:gridCol w="4170661">
                  <a:extLst>
                    <a:ext uri="{9D8B030D-6E8A-4147-A177-3AD203B41FA5}">
                      <a16:colId xmlns:a16="http://schemas.microsoft.com/office/drawing/2014/main" val="4222921115"/>
                    </a:ext>
                  </a:extLst>
                </a:gridCol>
              </a:tblGrid>
              <a:tr h="5661724">
                <a:tc>
                  <a:txBody>
                    <a:bodyPr/>
                    <a:lstStyle/>
                    <a:p>
                      <a:pPr marL="0" marR="0">
                        <a:lnSpc>
                          <a:spcPct val="115000"/>
                        </a:lnSpc>
                        <a:spcBef>
                          <a:spcPts val="0"/>
                        </a:spcBef>
                        <a:spcAft>
                          <a:spcPts val="0"/>
                        </a:spcAft>
                      </a:pPr>
                      <a:r>
                        <a:rPr lang="en-US" sz="1800" b="0" u="sng" dirty="0">
                          <a:effectLst/>
                          <a:latin typeface="+mn-lt"/>
                        </a:rPr>
                        <a:t>Montgomery County v. Iverson</a:t>
                      </a:r>
                      <a:r>
                        <a:rPr lang="en-US" sz="1800" b="0" u="none" dirty="0">
                          <a:effectLst/>
                          <a:latin typeface="+mn-lt"/>
                        </a:rPr>
                        <a:t>, </a:t>
                      </a:r>
                      <a:r>
                        <a:rPr lang="en-US" sz="1800" b="0" dirty="0">
                          <a:effectLst/>
                          <a:latin typeface="+mn-lt"/>
                        </a:rPr>
                        <a:t>50 A.3d 284</a:t>
                      </a:r>
                      <a:r>
                        <a:rPr lang="en-US" sz="1800" b="0" dirty="0">
                          <a:effectLst/>
                          <a:latin typeface="+mn-lt"/>
                          <a:cs typeface="Times New Roman" panose="02020603050405020304" pitchFamily="18" charset="0"/>
                        </a:rPr>
                        <a:t> </a:t>
                      </a:r>
                      <a:r>
                        <a:rPr lang="en-US" sz="1800" b="0" kern="1800" dirty="0">
                          <a:effectLst/>
                          <a:latin typeface="+mn-lt"/>
                        </a:rPr>
                        <a:t>(Pa. Commw. Ct. 2012)</a:t>
                      </a:r>
                      <a:endParaRPr lang="en-US" sz="1800" b="0" dirty="0">
                        <a:effectLst/>
                        <a:latin typeface="+mn-lt"/>
                      </a:endParaRPr>
                    </a:p>
                  </a:txBody>
                  <a:tcPr marL="38666" marR="38666" marT="0" marB="0"/>
                </a:tc>
                <a:tc>
                  <a:txBody>
                    <a:bodyPr/>
                    <a:lstStyle/>
                    <a:p>
                      <a:pPr marL="0" marR="0">
                        <a:lnSpc>
                          <a:spcPct val="115000"/>
                        </a:lnSpc>
                        <a:spcBef>
                          <a:spcPts val="0"/>
                        </a:spcBef>
                        <a:spcAft>
                          <a:spcPts val="0"/>
                        </a:spcAft>
                      </a:pPr>
                      <a:r>
                        <a:rPr lang="en-US" sz="1800" b="0" dirty="0">
                          <a:effectLst/>
                          <a:latin typeface="+mn-lt"/>
                        </a:rPr>
                        <a:t>Pursuant to section 102 of the Commonwealth of Pennsylvania's Right-to-Know law, I am requesting an electronic copy of all email records to and from the &lt;montcopa.org&gt; mail domain, to and from the &lt;septa.org&gt;, &lt;dvrpc.org&gt;, &lt;pahouse.net[#x3ec] and &lt;pasenate.com&gt; domains,</a:t>
                      </a:r>
                    </a:p>
                    <a:p>
                      <a:pPr marL="0" marR="0">
                        <a:lnSpc>
                          <a:spcPct val="115000"/>
                        </a:lnSpc>
                        <a:spcBef>
                          <a:spcPts val="0"/>
                        </a:spcBef>
                        <a:spcAft>
                          <a:spcPts val="0"/>
                        </a:spcAft>
                      </a:pPr>
                      <a:r>
                        <a:rPr lang="en-US" sz="1800" b="0" dirty="0">
                          <a:effectLst/>
                          <a:latin typeface="+mn-lt"/>
                        </a:rPr>
                        <a:t>WHERE The email subject and body contain the following terms: A</a:t>
                      </a:r>
                      <a:r>
                        <a:rPr lang="en-US" sz="1800" b="0" i="1" dirty="0">
                          <a:effectLst/>
                          <a:latin typeface="+mn-lt"/>
                        </a:rPr>
                        <a:t> long list of terms was included</a:t>
                      </a:r>
                    </a:p>
                    <a:p>
                      <a:pPr marL="0" marR="0">
                        <a:lnSpc>
                          <a:spcPct val="115000"/>
                        </a:lnSpc>
                        <a:spcBef>
                          <a:spcPts val="0"/>
                        </a:spcBef>
                        <a:spcAft>
                          <a:spcPts val="0"/>
                        </a:spcAft>
                      </a:pPr>
                      <a:r>
                        <a:rPr lang="en-US" sz="1800" b="0" dirty="0">
                          <a:effectLst/>
                          <a:latin typeface="+mn-lt"/>
                        </a:rPr>
                        <a:t> </a:t>
                      </a:r>
                      <a:endParaRPr lang="en-US" sz="1800" b="0" dirty="0">
                        <a:effectLst/>
                        <a:latin typeface="+mn-lt"/>
                        <a:ea typeface="Calibri" panose="020F0502020204030204" pitchFamily="34" charset="0"/>
                        <a:cs typeface="Times New Roman" panose="02020603050405020304" pitchFamily="18" charset="0"/>
                      </a:endParaRPr>
                    </a:p>
                  </a:txBody>
                  <a:tcPr marL="38666" marR="38666" marT="0" marB="0"/>
                </a:tc>
                <a:tc>
                  <a:txBody>
                    <a:bodyPr/>
                    <a:lstStyle/>
                    <a:p>
                      <a:pPr marL="0" marR="0">
                        <a:lnSpc>
                          <a:spcPct val="115000"/>
                        </a:lnSpc>
                        <a:spcBef>
                          <a:spcPts val="0"/>
                        </a:spcBef>
                        <a:spcAft>
                          <a:spcPts val="0"/>
                        </a:spcAft>
                      </a:pPr>
                      <a:r>
                        <a:rPr lang="en-US" sz="1800" b="0" dirty="0">
                          <a:effectLst/>
                          <a:latin typeface="+mn-lt"/>
                        </a:rPr>
                        <a:t>Specific?</a:t>
                      </a:r>
                    </a:p>
                    <a:p>
                      <a:pPr marL="0" marR="0">
                        <a:lnSpc>
                          <a:spcPct val="115000"/>
                        </a:lnSpc>
                        <a:spcBef>
                          <a:spcPts val="0"/>
                        </a:spcBef>
                        <a:spcAft>
                          <a:spcPts val="0"/>
                        </a:spcAft>
                      </a:pPr>
                      <a:r>
                        <a:rPr lang="en-US" sz="1800" b="0" dirty="0">
                          <a:effectLst/>
                          <a:latin typeface="+mn-lt"/>
                        </a:rPr>
                        <a:t>No</a:t>
                      </a:r>
                      <a:endParaRPr lang="en-US" sz="1800" b="0" dirty="0">
                        <a:effectLst/>
                        <a:latin typeface="+mn-lt"/>
                        <a:ea typeface="Calibri" panose="020F0502020204030204" pitchFamily="34" charset="0"/>
                        <a:cs typeface="Times New Roman" panose="02020603050405020304" pitchFamily="18" charset="0"/>
                      </a:endParaRPr>
                    </a:p>
                  </a:txBody>
                  <a:tcPr marL="38666" marR="38666" marT="0" marB="0"/>
                </a:tc>
                <a:tc>
                  <a:txBody>
                    <a:bodyPr/>
                    <a:lstStyle/>
                    <a:p>
                      <a:pPr marL="342900" marR="0" lvl="0" indent="-342900">
                        <a:lnSpc>
                          <a:spcPct val="115000"/>
                        </a:lnSpc>
                        <a:spcBef>
                          <a:spcPts val="0"/>
                        </a:spcBef>
                        <a:spcAft>
                          <a:spcPts val="0"/>
                        </a:spcAft>
                        <a:buFont typeface="Calibri" panose="020F0502020204030204" pitchFamily="34" charset="0"/>
                        <a:buChar char="-"/>
                      </a:pPr>
                      <a:r>
                        <a:rPr lang="en-US" sz="1800" b="0" dirty="0">
                          <a:effectLst/>
                          <a:latin typeface="+mn-lt"/>
                        </a:rPr>
                        <a:t>Open ended request that gives little guidance MAY be so burdensome that it will be considered overly broad</a:t>
                      </a:r>
                    </a:p>
                    <a:p>
                      <a:pPr marL="342900" marR="0" lvl="0" indent="-342900">
                        <a:lnSpc>
                          <a:spcPct val="115000"/>
                        </a:lnSpc>
                        <a:spcBef>
                          <a:spcPts val="0"/>
                        </a:spcBef>
                        <a:spcAft>
                          <a:spcPts val="0"/>
                        </a:spcAft>
                        <a:buFont typeface="Calibri" panose="020F0502020204030204" pitchFamily="34" charset="0"/>
                        <a:buChar char="-"/>
                      </a:pPr>
                      <a:r>
                        <a:rPr lang="en-US" sz="1800" b="0" dirty="0">
                          <a:effectLst/>
                          <a:latin typeface="+mn-lt"/>
                        </a:rPr>
                        <a:t>A request may be sufficiently specific even though it requests broad categories of records</a:t>
                      </a:r>
                    </a:p>
                    <a:p>
                      <a:pPr marL="342900" marR="0" lvl="0" indent="-342900">
                        <a:lnSpc>
                          <a:spcPct val="115000"/>
                        </a:lnSpc>
                        <a:spcBef>
                          <a:spcPts val="0"/>
                        </a:spcBef>
                        <a:spcAft>
                          <a:spcPts val="0"/>
                        </a:spcAft>
                        <a:buFont typeface="Calibri" panose="020F0502020204030204" pitchFamily="34" charset="0"/>
                        <a:buChar char="-"/>
                      </a:pPr>
                      <a:r>
                        <a:rPr lang="en-US" sz="1800" b="0" dirty="0">
                          <a:effectLst/>
                          <a:latin typeface="+mn-lt"/>
                        </a:rPr>
                        <a:t>Specificity must be construed in the requests context rather than envisioning everything that the request might conceivably encompass</a:t>
                      </a:r>
                    </a:p>
                    <a:p>
                      <a:pPr marL="342900" marR="0" lvl="0" indent="-342900">
                        <a:lnSpc>
                          <a:spcPct val="115000"/>
                        </a:lnSpc>
                        <a:spcBef>
                          <a:spcPts val="0"/>
                        </a:spcBef>
                        <a:spcAft>
                          <a:spcPts val="0"/>
                        </a:spcAft>
                        <a:buFont typeface="Calibri" panose="020F0502020204030204" pitchFamily="34" charset="0"/>
                        <a:buChar char="-"/>
                      </a:pPr>
                      <a:r>
                        <a:rPr lang="en-US" sz="1800" b="0" dirty="0">
                          <a:effectLst/>
                          <a:latin typeface="+mn-lt"/>
                        </a:rPr>
                        <a:t>Did not have timeframe, did not identify individuals, email addresses or even departments</a:t>
                      </a:r>
                    </a:p>
                    <a:p>
                      <a:pPr marL="342900" marR="0" lvl="0" indent="-342900">
                        <a:lnSpc>
                          <a:spcPct val="115000"/>
                        </a:lnSpc>
                        <a:spcBef>
                          <a:spcPts val="0"/>
                        </a:spcBef>
                        <a:spcAft>
                          <a:spcPts val="0"/>
                        </a:spcAft>
                        <a:buFont typeface="Calibri" panose="020F0502020204030204" pitchFamily="34" charset="0"/>
                        <a:buChar char="-"/>
                      </a:pPr>
                      <a:endParaRPr lang="en-US" sz="1800" b="0" dirty="0">
                        <a:effectLst/>
                        <a:latin typeface="+mn-lt"/>
                        <a:ea typeface="Calibri" panose="020F0502020204030204" pitchFamily="34" charset="0"/>
                        <a:cs typeface="Times New Roman" panose="02020603050405020304" pitchFamily="18" charset="0"/>
                      </a:endParaRPr>
                    </a:p>
                  </a:txBody>
                  <a:tcPr marL="38666" marR="38666" marT="0" marB="0"/>
                </a:tc>
                <a:extLst>
                  <a:ext uri="{0D108BD9-81ED-4DB2-BD59-A6C34878D82A}">
                    <a16:rowId xmlns:a16="http://schemas.microsoft.com/office/drawing/2014/main" val="3464652513"/>
                  </a:ext>
                </a:extLst>
              </a:tr>
            </a:tbl>
          </a:graphicData>
        </a:graphic>
      </p:graphicFrame>
    </p:spTree>
    <p:extLst>
      <p:ext uri="{BB962C8B-B14F-4D97-AF65-F5344CB8AC3E}">
        <p14:creationId xmlns:p14="http://schemas.microsoft.com/office/powerpoint/2010/main" val="2280540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0E7C-2F6A-49B4-95A1-258D44852A26}"/>
              </a:ext>
            </a:extLst>
          </p:cNvPr>
          <p:cNvSpPr>
            <a:spLocks noGrp="1"/>
          </p:cNvSpPr>
          <p:nvPr>
            <p:ph type="title"/>
          </p:nvPr>
        </p:nvSpPr>
        <p:spPr>
          <a:solidFill>
            <a:schemeClr val="accent2"/>
          </a:solidFill>
          <a:ln>
            <a:solidFill>
              <a:schemeClr val="accent2"/>
            </a:solidFill>
          </a:ln>
        </p:spPr>
        <p:txBody>
          <a:bodyPr/>
          <a:lstStyle/>
          <a:p>
            <a:r>
              <a:rPr lang="en-US" dirty="0">
                <a:solidFill>
                  <a:schemeClr val="bg1"/>
                </a:solidFill>
              </a:rPr>
              <a:t>Case Law: Specificity</a:t>
            </a:r>
          </a:p>
        </p:txBody>
      </p:sp>
      <p:graphicFrame>
        <p:nvGraphicFramePr>
          <p:cNvPr id="4" name="Content Placeholder 3">
            <a:extLst>
              <a:ext uri="{FF2B5EF4-FFF2-40B4-BE49-F238E27FC236}">
                <a16:creationId xmlns:a16="http://schemas.microsoft.com/office/drawing/2014/main" id="{91B6BC71-A07A-41C6-8DB3-C2DF14594A75}"/>
              </a:ext>
            </a:extLst>
          </p:cNvPr>
          <p:cNvGraphicFramePr>
            <a:graphicFrameLocks noGrp="1"/>
          </p:cNvGraphicFramePr>
          <p:nvPr>
            <p:ph idx="1"/>
          </p:nvPr>
        </p:nvGraphicFramePr>
        <p:xfrm>
          <a:off x="838199" y="1825625"/>
          <a:ext cx="10515600" cy="5337175"/>
        </p:xfrm>
        <a:graphic>
          <a:graphicData uri="http://schemas.openxmlformats.org/drawingml/2006/table">
            <a:tbl>
              <a:tblPr firstRow="1" firstCol="1">
                <a:tableStyleId>{5C22544A-7EE6-4342-B048-85BDC9FD1C3A}</a:tableStyleId>
              </a:tblPr>
              <a:tblGrid>
                <a:gridCol w="2604743">
                  <a:extLst>
                    <a:ext uri="{9D8B030D-6E8A-4147-A177-3AD203B41FA5}">
                      <a16:colId xmlns:a16="http://schemas.microsoft.com/office/drawing/2014/main" val="3027342015"/>
                    </a:ext>
                  </a:extLst>
                </a:gridCol>
                <a:gridCol w="2604743">
                  <a:extLst>
                    <a:ext uri="{9D8B030D-6E8A-4147-A177-3AD203B41FA5}">
                      <a16:colId xmlns:a16="http://schemas.microsoft.com/office/drawing/2014/main" val="2593382332"/>
                    </a:ext>
                  </a:extLst>
                </a:gridCol>
                <a:gridCol w="1135454">
                  <a:extLst>
                    <a:ext uri="{9D8B030D-6E8A-4147-A177-3AD203B41FA5}">
                      <a16:colId xmlns:a16="http://schemas.microsoft.com/office/drawing/2014/main" val="4181936441"/>
                    </a:ext>
                  </a:extLst>
                </a:gridCol>
                <a:gridCol w="4170660">
                  <a:extLst>
                    <a:ext uri="{9D8B030D-6E8A-4147-A177-3AD203B41FA5}">
                      <a16:colId xmlns:a16="http://schemas.microsoft.com/office/drawing/2014/main" val="4107040178"/>
                    </a:ext>
                  </a:extLst>
                </a:gridCol>
              </a:tblGrid>
              <a:tr h="5337175">
                <a:tc>
                  <a:txBody>
                    <a:bodyPr/>
                    <a:lstStyle/>
                    <a:p>
                      <a:pPr marL="0" marR="0">
                        <a:lnSpc>
                          <a:spcPct val="115000"/>
                        </a:lnSpc>
                        <a:spcBef>
                          <a:spcPts val="0"/>
                        </a:spcBef>
                        <a:spcAft>
                          <a:spcPts val="0"/>
                        </a:spcAft>
                      </a:pPr>
                      <a:r>
                        <a:rPr lang="en-US" sz="1800" b="0" u="sng" dirty="0">
                          <a:effectLst/>
                        </a:rPr>
                        <a:t>Office of the Governor v. Engelkemier</a:t>
                      </a:r>
                      <a:r>
                        <a:rPr lang="en-US" sz="1800" b="0" u="none" dirty="0">
                          <a:effectLst/>
                        </a:rPr>
                        <a:t>,</a:t>
                      </a:r>
                    </a:p>
                    <a:p>
                      <a:pPr marL="0" marR="0">
                        <a:lnSpc>
                          <a:spcPct val="115000"/>
                        </a:lnSpc>
                        <a:spcBef>
                          <a:spcPts val="0"/>
                        </a:spcBef>
                        <a:spcAft>
                          <a:spcPts val="0"/>
                        </a:spcAft>
                      </a:pPr>
                      <a:r>
                        <a:rPr lang="en-US" sz="1800" b="0" dirty="0">
                          <a:effectLst/>
                        </a:rPr>
                        <a:t>148 A.3d 522 </a:t>
                      </a:r>
                      <a:r>
                        <a:rPr lang="en-US" sz="1800" b="0" kern="1800" dirty="0">
                          <a:effectLst/>
                        </a:rPr>
                        <a:t>(Pa. Commw. Ct. 2016)</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166" marR="50166" marT="0" marB="0"/>
                </a:tc>
                <a:tc>
                  <a:txBody>
                    <a:bodyPr/>
                    <a:lstStyle/>
                    <a:p>
                      <a:pPr marL="0" marR="0">
                        <a:lnSpc>
                          <a:spcPct val="115000"/>
                        </a:lnSpc>
                        <a:spcBef>
                          <a:spcPts val="0"/>
                        </a:spcBef>
                        <a:spcAft>
                          <a:spcPts val="0"/>
                        </a:spcAft>
                      </a:pPr>
                      <a:r>
                        <a:rPr lang="en-US" sz="1800" b="0" dirty="0">
                          <a:effectLst/>
                        </a:rPr>
                        <a:t>All emails sent or received by Chief of Staff Katie McGinty from January 20, 2015 to present [July 7, 2015].  </a:t>
                      </a:r>
                    </a:p>
                    <a:p>
                      <a:pPr marL="0" marR="0">
                        <a:lnSpc>
                          <a:spcPct val="115000"/>
                        </a:lnSpc>
                        <a:spcBef>
                          <a:spcPts val="0"/>
                        </a:spcBef>
                        <a:spcAft>
                          <a:spcPts val="0"/>
                        </a:spcAft>
                      </a:pPr>
                      <a:r>
                        <a:rPr lang="en-US" sz="1800" b="0" dirty="0">
                          <a:effectLst/>
                        </a:rPr>
                        <a:t> </a:t>
                      </a:r>
                    </a:p>
                    <a:p>
                      <a:pPr marL="0" marR="0">
                        <a:lnSpc>
                          <a:spcPct val="115000"/>
                        </a:lnSpc>
                        <a:spcBef>
                          <a:spcPts val="0"/>
                        </a:spcBef>
                        <a:spcAft>
                          <a:spcPts val="0"/>
                        </a:spcAft>
                      </a:pPr>
                      <a:r>
                        <a:rPr lang="en-US" sz="1800" b="0" dirty="0">
                          <a:effectLst/>
                        </a:rPr>
                        <a:t>Office sought clarification</a:t>
                      </a:r>
                    </a:p>
                    <a:p>
                      <a:pPr marL="0" marR="0">
                        <a:lnSpc>
                          <a:spcPct val="115000"/>
                        </a:lnSpc>
                        <a:spcBef>
                          <a:spcPts val="0"/>
                        </a:spcBef>
                        <a:spcAft>
                          <a:spcPts val="0"/>
                        </a:spcAft>
                      </a:pPr>
                      <a:r>
                        <a:rPr lang="en-US" sz="1800" b="0" dirty="0">
                          <a:effectLst/>
                        </a:rPr>
                        <a:t> </a:t>
                      </a:r>
                    </a:p>
                    <a:p>
                      <a:pPr marL="0" marR="0">
                        <a:lnSpc>
                          <a:spcPct val="115000"/>
                        </a:lnSpc>
                        <a:spcBef>
                          <a:spcPts val="0"/>
                        </a:spcBef>
                        <a:spcAft>
                          <a:spcPts val="0"/>
                        </a:spcAft>
                      </a:pPr>
                      <a:r>
                        <a:rPr lang="en-US" sz="1800" b="0" dirty="0">
                          <a:effectLst/>
                        </a:rPr>
                        <a:t>Requester provided 109 subject matter key words :2015-2016 Budget, Senate Republicans, Gift Ban, White house, Cape Cod, etc.</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166" marR="50166" marT="0" marB="0"/>
                </a:tc>
                <a:tc>
                  <a:txBody>
                    <a:bodyPr/>
                    <a:lstStyle/>
                    <a:p>
                      <a:pPr marL="0" marR="0">
                        <a:lnSpc>
                          <a:spcPct val="115000"/>
                        </a:lnSpc>
                        <a:spcBef>
                          <a:spcPts val="0"/>
                        </a:spcBef>
                        <a:spcAft>
                          <a:spcPts val="0"/>
                        </a:spcAft>
                      </a:pPr>
                      <a:r>
                        <a:rPr lang="en-US" sz="1800" b="0" dirty="0">
                          <a:effectLst/>
                        </a:rPr>
                        <a:t>Specific?</a:t>
                      </a:r>
                    </a:p>
                    <a:p>
                      <a:pPr marL="0" marR="0">
                        <a:lnSpc>
                          <a:spcPct val="115000"/>
                        </a:lnSpc>
                        <a:spcBef>
                          <a:spcPts val="0"/>
                        </a:spcBef>
                        <a:spcAft>
                          <a:spcPts val="0"/>
                        </a:spcAft>
                      </a:pPr>
                      <a:r>
                        <a:rPr lang="en-US" sz="1800" b="0" dirty="0">
                          <a:effectLst/>
                        </a:rPr>
                        <a:t>Yes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166" marR="50166" marT="0" marB="0"/>
                </a:tc>
                <a:tc>
                  <a:txBody>
                    <a:bodyPr/>
                    <a:lstStyle/>
                    <a:p>
                      <a:pPr marL="0" marR="0">
                        <a:lnSpc>
                          <a:spcPct val="115000"/>
                        </a:lnSpc>
                        <a:spcBef>
                          <a:spcPts val="0"/>
                        </a:spcBef>
                        <a:spcAft>
                          <a:spcPts val="0"/>
                        </a:spcAft>
                      </a:pPr>
                      <a:r>
                        <a:rPr lang="en-US" sz="1800" b="0" dirty="0">
                          <a:effectLst/>
                        </a:rPr>
                        <a:t>Two of three factors met (time and scope)</a:t>
                      </a:r>
                    </a:p>
                    <a:p>
                      <a:pPr marL="0" marR="0">
                        <a:lnSpc>
                          <a:spcPct val="115000"/>
                        </a:lnSpc>
                        <a:spcBef>
                          <a:spcPts val="0"/>
                        </a:spcBef>
                        <a:spcAft>
                          <a:spcPts val="0"/>
                        </a:spcAft>
                      </a:pPr>
                      <a:r>
                        <a:rPr lang="en-US" sz="1800" b="0" dirty="0">
                          <a:effectLst/>
                        </a:rPr>
                        <a:t>-  Finite timeframe</a:t>
                      </a:r>
                    </a:p>
                    <a:p>
                      <a:pPr marL="0" marR="0">
                        <a:lnSpc>
                          <a:spcPct val="115000"/>
                        </a:lnSpc>
                        <a:spcBef>
                          <a:spcPts val="0"/>
                        </a:spcBef>
                        <a:spcAft>
                          <a:spcPts val="0"/>
                        </a:spcAft>
                      </a:pPr>
                      <a:r>
                        <a:rPr lang="en-US" sz="1800" b="0" dirty="0">
                          <a:effectLst/>
                        </a:rPr>
                        <a:t>-  Scope limited to emails sent or received by McGinty </a:t>
                      </a:r>
                    </a:p>
                    <a:p>
                      <a:pPr marL="285750" marR="0" indent="-285750">
                        <a:lnSpc>
                          <a:spcPct val="115000"/>
                        </a:lnSpc>
                        <a:spcBef>
                          <a:spcPts val="0"/>
                        </a:spcBef>
                        <a:spcAft>
                          <a:spcPts val="0"/>
                        </a:spcAft>
                        <a:buFontTx/>
                        <a:buChar char="-"/>
                      </a:pPr>
                      <a:r>
                        <a:rPr lang="en-US" sz="1800" b="0" dirty="0">
                          <a:effectLst/>
                        </a:rPr>
                        <a:t>Although keyword list is lengthy and in some respects broad, in consideration of the narrower timeframe and scope of records and agency response upon receipt of keyword list, request is specific.</a:t>
                      </a:r>
                    </a:p>
                    <a:p>
                      <a:pPr marL="285750" marR="0" indent="-285750">
                        <a:lnSpc>
                          <a:spcPct val="115000"/>
                        </a:lnSpc>
                        <a:spcBef>
                          <a:spcPts val="0"/>
                        </a:spcBef>
                        <a:spcAft>
                          <a:spcPts val="0"/>
                        </a:spcAft>
                        <a:buFontTx/>
                        <a:buChar char="-"/>
                      </a:pPr>
                      <a:r>
                        <a:rPr lang="en-US" sz="1800" b="0" dirty="0">
                          <a:effectLst/>
                        </a:rPr>
                        <a:t>Keyword list is not necessarily a substitute for a properly defined subject matter. Agency continued processing request after receiving the keywords and should have raised any specificity concerns at that time.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166" marR="50166" marT="0" marB="0"/>
                </a:tc>
                <a:extLst>
                  <a:ext uri="{0D108BD9-81ED-4DB2-BD59-A6C34878D82A}">
                    <a16:rowId xmlns:a16="http://schemas.microsoft.com/office/drawing/2014/main" val="4063529846"/>
                  </a:ext>
                </a:extLst>
              </a:tr>
            </a:tbl>
          </a:graphicData>
        </a:graphic>
      </p:graphicFrame>
    </p:spTree>
    <p:extLst>
      <p:ext uri="{BB962C8B-B14F-4D97-AF65-F5344CB8AC3E}">
        <p14:creationId xmlns:p14="http://schemas.microsoft.com/office/powerpoint/2010/main" val="3088373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A773-F028-4561-8517-12D3F98DF4FF}"/>
              </a:ext>
            </a:extLst>
          </p:cNvPr>
          <p:cNvSpPr>
            <a:spLocks noGrp="1"/>
          </p:cNvSpPr>
          <p:nvPr>
            <p:ph type="title"/>
          </p:nvPr>
        </p:nvSpPr>
        <p:spPr>
          <a:solidFill>
            <a:schemeClr val="accent2"/>
          </a:solidFill>
        </p:spPr>
        <p:txBody>
          <a:bodyPr/>
          <a:lstStyle/>
          <a:p>
            <a:r>
              <a:rPr lang="en-US" dirty="0">
                <a:solidFill>
                  <a:schemeClr val="bg1"/>
                </a:solidFill>
              </a:rPr>
              <a:t>Case Law: Specificity</a:t>
            </a:r>
          </a:p>
        </p:txBody>
      </p:sp>
      <p:sp>
        <p:nvSpPr>
          <p:cNvPr id="3" name="Content Placeholder 2">
            <a:extLst>
              <a:ext uri="{FF2B5EF4-FFF2-40B4-BE49-F238E27FC236}">
                <a16:creationId xmlns:a16="http://schemas.microsoft.com/office/drawing/2014/main" id="{B69628E9-D39F-44D9-AB1C-2B1BE2B9FD96}"/>
              </a:ext>
            </a:extLst>
          </p:cNvPr>
          <p:cNvSpPr>
            <a:spLocks noGrp="1"/>
          </p:cNvSpPr>
          <p:nvPr>
            <p:ph idx="1"/>
          </p:nvPr>
        </p:nvSpPr>
        <p:spPr/>
        <p:txBody>
          <a:bodyPr/>
          <a:lstStyle/>
          <a:p>
            <a:r>
              <a:rPr lang="en-US" b="0" i="1" u="none" strike="noStrike" dirty="0">
                <a:solidFill>
                  <a:srgbClr val="006EBB"/>
                </a:solidFill>
                <a:effectLst/>
                <a:hlinkClick r:id="rId2"/>
              </a:rPr>
              <a:t>Easton Area Sch. Dist. v. Baxter</a:t>
            </a:r>
            <a:r>
              <a:rPr lang="en-US" b="0" i="0" u="none" strike="noStrike" dirty="0">
                <a:solidFill>
                  <a:srgbClr val="006EBB"/>
                </a:solidFill>
                <a:effectLst/>
                <a:hlinkClick r:id="rId2"/>
              </a:rPr>
              <a:t>, 35 A.3d 1259 (Pa. Cmwlth)</a:t>
            </a:r>
            <a:r>
              <a:rPr lang="en-US" b="0" i="0" dirty="0">
                <a:solidFill>
                  <a:srgbClr val="212121"/>
                </a:solidFill>
                <a:effectLst/>
              </a:rPr>
              <a:t> (finding request for all emails sent or received by any school board member in thirty-day period to be sufficiently specific because of short timeframe), </a:t>
            </a:r>
            <a:r>
              <a:rPr lang="en-US" b="0" i="1" dirty="0">
                <a:solidFill>
                  <a:srgbClr val="212121"/>
                </a:solidFill>
                <a:effectLst/>
              </a:rPr>
              <a:t>appeal denied</a:t>
            </a:r>
            <a:r>
              <a:rPr lang="en-US" b="0" i="0" dirty="0">
                <a:solidFill>
                  <a:srgbClr val="212121"/>
                </a:solidFill>
                <a:effectLst/>
              </a:rPr>
              <a:t>, </a:t>
            </a:r>
            <a:r>
              <a:rPr lang="en-US" b="0" i="0" u="none" strike="noStrike" dirty="0">
                <a:solidFill>
                  <a:srgbClr val="006EBB"/>
                </a:solidFill>
                <a:effectLst/>
                <a:hlinkClick r:id="rId2"/>
              </a:rPr>
              <a:t>617 Pa. 641, 54 A.3d 350 (Pa. 2012)</a:t>
            </a:r>
            <a:endParaRPr lang="en-US" u="none" strike="noStrike" dirty="0">
              <a:solidFill>
                <a:srgbClr val="212121"/>
              </a:solidFill>
            </a:endParaRPr>
          </a:p>
          <a:p>
            <a:r>
              <a:rPr lang="en-US" b="0" i="1" dirty="0">
                <a:solidFill>
                  <a:srgbClr val="212121"/>
                </a:solidFill>
                <a:effectLst/>
              </a:rPr>
              <a:t> </a:t>
            </a:r>
            <a:r>
              <a:rPr lang="en-US" b="0" i="1" u="none" strike="noStrike" dirty="0">
                <a:solidFill>
                  <a:srgbClr val="006EBB"/>
                </a:solidFill>
                <a:effectLst/>
                <a:hlinkClick r:id="rId2"/>
              </a:rPr>
              <a:t>Mollick v. Twp. of Worcester</a:t>
            </a:r>
            <a:r>
              <a:rPr lang="en-US" b="0" i="0" u="none" strike="noStrike" dirty="0">
                <a:solidFill>
                  <a:srgbClr val="006EBB"/>
                </a:solidFill>
                <a:effectLst/>
                <a:hlinkClick r:id="rId2"/>
              </a:rPr>
              <a:t>, 32 A.3d 859 (Pa. Cmwlth. 2011)</a:t>
            </a:r>
            <a:r>
              <a:rPr lang="en-US" b="0" i="0" dirty="0">
                <a:solidFill>
                  <a:srgbClr val="212121"/>
                </a:solidFill>
                <a:effectLst/>
              </a:rPr>
              <a:t> (concluding request for emails "regarding any Township business and/or activities" insufficiently specific because it "fail[ed] to specify what category or type of Township business or activity" for which information was sought).</a:t>
            </a:r>
            <a:endParaRPr lang="en-US" dirty="0"/>
          </a:p>
        </p:txBody>
      </p:sp>
    </p:spTree>
    <p:extLst>
      <p:ext uri="{BB962C8B-B14F-4D97-AF65-F5344CB8AC3E}">
        <p14:creationId xmlns:p14="http://schemas.microsoft.com/office/powerpoint/2010/main" val="2213672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7B158F-0F79-4A8B-B8E0-EBE0F84828A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Tips for Requesters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BC508F-19F8-460B-BB1F-D90E7FE13708}"/>
              </a:ext>
            </a:extLst>
          </p:cNvPr>
          <p:cNvSpPr>
            <a:spLocks noGrp="1"/>
          </p:cNvSpPr>
          <p:nvPr>
            <p:ph idx="1"/>
          </p:nvPr>
        </p:nvSpPr>
        <p:spPr>
          <a:xfrm>
            <a:off x="4447308" y="591344"/>
            <a:ext cx="6906491" cy="5585619"/>
          </a:xfrm>
        </p:spPr>
        <p:txBody>
          <a:bodyPr anchor="ctr">
            <a:normAutofit/>
          </a:bodyPr>
          <a:lstStyle/>
          <a:p>
            <a:r>
              <a:rPr lang="en-US" sz="2400" b="1" u="sng" dirty="0"/>
              <a:t>Requester</a:t>
            </a:r>
            <a:r>
              <a:rPr lang="en-US" sz="1800" dirty="0"/>
              <a:t> </a:t>
            </a:r>
          </a:p>
          <a:p>
            <a:pPr lvl="2"/>
            <a:r>
              <a:rPr lang="en-US" dirty="0"/>
              <a:t>Don’t go on a fishing expedition – use a fishing pole not a net</a:t>
            </a:r>
          </a:p>
          <a:p>
            <a:pPr lvl="2"/>
            <a:r>
              <a:rPr lang="en-US" dirty="0"/>
              <a:t>Be realistic in what you request </a:t>
            </a:r>
          </a:p>
          <a:p>
            <a:pPr lvl="3"/>
            <a:r>
              <a:rPr lang="en-US" sz="2000" dirty="0"/>
              <a:t>I want all records or records related to everything the agency does.</a:t>
            </a:r>
          </a:p>
          <a:p>
            <a:pPr lvl="3"/>
            <a:r>
              <a:rPr lang="en-US" sz="2000" dirty="0"/>
              <a:t>I want records that show agency violated the law  </a:t>
            </a:r>
          </a:p>
          <a:p>
            <a:pPr lvl="2"/>
            <a:r>
              <a:rPr lang="en-US" sz="2000" dirty="0"/>
              <a:t>Be willing to work with agency</a:t>
            </a:r>
          </a:p>
          <a:p>
            <a:pPr lvl="2"/>
            <a:r>
              <a:rPr lang="en-US" dirty="0"/>
              <a:t>Is it better to file a second more specific request</a:t>
            </a:r>
          </a:p>
          <a:p>
            <a:pPr lvl="2"/>
            <a:r>
              <a:rPr lang="en-US" dirty="0"/>
              <a:t>Don’t make discovery requests</a:t>
            </a:r>
          </a:p>
          <a:p>
            <a:pPr marL="1371600" lvl="3" indent="0">
              <a:buNone/>
            </a:pPr>
            <a:endParaRPr lang="en-US" sz="2000" b="0" i="0" dirty="0">
              <a:effectLst/>
            </a:endParaRPr>
          </a:p>
          <a:p>
            <a:pPr marL="1371600" lvl="3" indent="0">
              <a:buNone/>
            </a:pPr>
            <a:r>
              <a:rPr lang="en-US" sz="2000" dirty="0"/>
              <a:t>	</a:t>
            </a:r>
          </a:p>
        </p:txBody>
      </p:sp>
    </p:spTree>
    <p:extLst>
      <p:ext uri="{BB962C8B-B14F-4D97-AF65-F5344CB8AC3E}">
        <p14:creationId xmlns:p14="http://schemas.microsoft.com/office/powerpoint/2010/main" val="2830753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7B158F-0F79-4A8B-B8E0-EBE0F84828A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Tips for Agencies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BC508F-19F8-460B-BB1F-D90E7FE13708}"/>
              </a:ext>
            </a:extLst>
          </p:cNvPr>
          <p:cNvSpPr>
            <a:spLocks noGrp="1"/>
          </p:cNvSpPr>
          <p:nvPr>
            <p:ph idx="1"/>
          </p:nvPr>
        </p:nvSpPr>
        <p:spPr>
          <a:xfrm>
            <a:off x="4447308" y="591344"/>
            <a:ext cx="6906491" cy="5585619"/>
          </a:xfrm>
        </p:spPr>
        <p:txBody>
          <a:bodyPr anchor="ctr">
            <a:normAutofit/>
          </a:bodyPr>
          <a:lstStyle/>
          <a:p>
            <a:pPr lvl="1"/>
            <a:r>
              <a:rPr lang="en-US" b="1" u="sng" dirty="0"/>
              <a:t>Agency</a:t>
            </a:r>
            <a:r>
              <a:rPr lang="en-US" dirty="0"/>
              <a:t> </a:t>
            </a:r>
          </a:p>
          <a:p>
            <a:pPr lvl="2"/>
            <a:r>
              <a:rPr lang="en-US" dirty="0"/>
              <a:t>Avoid using specificity as a license to deny</a:t>
            </a:r>
          </a:p>
          <a:p>
            <a:pPr lvl="2"/>
            <a:r>
              <a:rPr lang="en-US" dirty="0"/>
              <a:t>Avoid Wordsmithing</a:t>
            </a:r>
          </a:p>
          <a:p>
            <a:pPr lvl="3">
              <a:buFontTx/>
              <a:buChar char="-"/>
            </a:pPr>
            <a:r>
              <a:rPr lang="en-US" dirty="0">
                <a:effectLst/>
                <a:ea typeface="Times New Roman" panose="02020603050405020304" pitchFamily="18" charset="0"/>
              </a:rPr>
              <a:t>When interpreting a RTKL request, agencies should rely on </a:t>
            </a:r>
            <a:r>
              <a:rPr lang="en-US" b="1" u="sng" dirty="0">
                <a:effectLst/>
                <a:ea typeface="Times New Roman" panose="02020603050405020304" pitchFamily="18" charset="0"/>
              </a:rPr>
              <a:t>the common meaning of words and phrases</a:t>
            </a:r>
            <a:r>
              <a:rPr lang="en-US" dirty="0">
                <a:effectLst/>
                <a:ea typeface="Times New Roman" panose="02020603050405020304" pitchFamily="18" charset="0"/>
              </a:rPr>
              <a:t>, as the RTKL is remedial legislation that must be interpreted to maximize access. </a:t>
            </a:r>
          </a:p>
          <a:p>
            <a:pPr lvl="3"/>
            <a:r>
              <a:rPr lang="en-US" dirty="0"/>
              <a:t>Example:  T</a:t>
            </a:r>
            <a:r>
              <a:rPr lang="en-US" dirty="0">
                <a:effectLst/>
                <a:latin typeface="Times New Roman" panose="02020603050405020304" pitchFamily="18" charset="0"/>
                <a:ea typeface="Times New Roman" panose="02020603050405020304" pitchFamily="18" charset="0"/>
              </a:rPr>
              <a:t>he terms “…presentations and attachments” are “undefined” and “ambiguous.”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OOR: Given the widel</a:t>
            </a:r>
            <a:r>
              <a:rPr lang="en-US" dirty="0">
                <a:latin typeface="Times New Roman" panose="02020603050405020304" pitchFamily="18" charset="0"/>
                <a:ea typeface="Times New Roman" panose="02020603050405020304" pitchFamily="18" charset="0"/>
              </a:rPr>
              <a:t>y understood meaning of presentation and attachment = specific</a:t>
            </a:r>
            <a:r>
              <a:rPr lang="en-US" dirty="0"/>
              <a:t> </a:t>
            </a:r>
          </a:p>
          <a:p>
            <a:pPr lvl="2"/>
            <a:r>
              <a:rPr lang="en-US" dirty="0"/>
              <a:t>Avoid exaggerating size of request to claim overburdensome</a:t>
            </a:r>
          </a:p>
          <a:p>
            <a:pPr lvl="3"/>
            <a:r>
              <a:rPr lang="en-US" dirty="0"/>
              <a:t>A chain of 25 emails with 25 different people copied is not 625 emails – it is 25 emails</a:t>
            </a:r>
          </a:p>
          <a:p>
            <a:pPr lvl="1"/>
            <a:endParaRPr lang="en-US" dirty="0"/>
          </a:p>
        </p:txBody>
      </p:sp>
    </p:spTree>
    <p:extLst>
      <p:ext uri="{BB962C8B-B14F-4D97-AF65-F5344CB8AC3E}">
        <p14:creationId xmlns:p14="http://schemas.microsoft.com/office/powerpoint/2010/main" val="189802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5FF6E4-A725-40D9-A2EB-2FADA82EF4A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Specificity Worksheet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581488-1054-46FC-8808-B21EE6AE5F81}"/>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80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Commonwealth Court has developed a balancing test to help determine whether a request is sufficiently specific.  The request must have at least two of these and should have all three: a subject matter, scope, and timeframe.  Every request is reviewed on a case-by-case basis.  The following does not constitute legal advice or binding policy and is only intended to provide helpful questions to assist in drafting a request.</a:t>
            </a:r>
          </a:p>
          <a:p>
            <a:pPr marL="0" marR="0">
              <a:spcBef>
                <a:spcPts val="0"/>
              </a:spcBef>
              <a:spcAft>
                <a:spcPts val="800"/>
              </a:spcAft>
            </a:pP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Wording and approaches to avoid: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Avoid using problematic phrases like:</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	- including but not limited to</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	- any and all</a:t>
            </a:r>
          </a:p>
          <a:p>
            <a:pPr marL="342900" marR="0" lvl="0" indent="-342900">
              <a:spcBef>
                <a:spcPts val="0"/>
              </a:spcBef>
              <a:spcAft>
                <a:spcPts val="0"/>
              </a:spcAft>
              <a:buFont typeface="Calibri" panose="020F050202020403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Avoid using overly long timeframes:</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alibri" panose="020F0502020204030204" pitchFamily="34" charset="0"/>
                <a:ea typeface="Calibri" panose="020F0502020204030204" pitchFamily="34" charset="0"/>
                <a:cs typeface="Times New Roman" panose="02020603050405020304" pitchFamily="18" charset="0"/>
              </a:rPr>
              <a:t>e.g. “All records, files, and emails from 2021-2022”</a:t>
            </a:r>
          </a:p>
          <a:p>
            <a:pPr marL="342900" marR="0" lvl="0" indent="-342900">
              <a:spcBef>
                <a:spcPts val="0"/>
              </a:spcBef>
              <a:spcAft>
                <a:spcPts val="800"/>
              </a:spcAft>
              <a:buFont typeface="Calibri" panose="020F050202020403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Avoid using just a list of keywords</a:t>
            </a:r>
          </a:p>
          <a:p>
            <a:pPr marR="0" indent="0">
              <a:spcBef>
                <a:spcPts val="0"/>
              </a:spcBef>
              <a:spcAft>
                <a:spcPts val="80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200" dirty="0"/>
          </a:p>
        </p:txBody>
      </p:sp>
    </p:spTree>
    <p:extLst>
      <p:ext uri="{BB962C8B-B14F-4D97-AF65-F5344CB8AC3E}">
        <p14:creationId xmlns:p14="http://schemas.microsoft.com/office/powerpoint/2010/main" val="2326238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5FF6E4-A725-40D9-A2EB-2FADA82EF4A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Specificity Worksheet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581488-1054-46FC-8808-B21EE6AE5F81}"/>
              </a:ext>
            </a:extLst>
          </p:cNvPr>
          <p:cNvSpPr>
            <a:spLocks noGrp="1"/>
          </p:cNvSpPr>
          <p:nvPr>
            <p:ph idx="1"/>
          </p:nvPr>
        </p:nvSpPr>
        <p:spPr>
          <a:xfrm>
            <a:off x="4447308" y="591344"/>
            <a:ext cx="6906491" cy="5585619"/>
          </a:xfrm>
        </p:spPr>
        <p:txBody>
          <a:bodyPr anchor="ctr">
            <a:normAutofit/>
          </a:bodyPr>
          <a:lstStyle/>
          <a:p>
            <a:pPr marL="0" marR="0">
              <a:spcBef>
                <a:spcPts val="0"/>
              </a:spcBef>
              <a:spcAft>
                <a:spcPts val="80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The request should have a subject matter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the request describe a transaction, incident, activity, event, topic, action or other agency business that is contained or discussed in the records you are requesting?</a:t>
            </a:r>
          </a:p>
          <a:p>
            <a:pPr marL="45720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the request explain how that transaction, incident, activity, event, topic, action or agency business relates to the records/information you are trying to request?</a:t>
            </a:r>
          </a:p>
          <a:p>
            <a:pPr marL="45720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the request seek a clearly defined universe (group) of documents? </a:t>
            </a:r>
          </a:p>
          <a:p>
            <a:pPr marL="0" marR="0">
              <a:spcBef>
                <a:spcPts val="0"/>
              </a:spcBef>
              <a:spcAft>
                <a:spcPts val="80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The request should have a proper scope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the request explain the specific type or kind of records you are requesting? (e.g., e-mails, reports, formal decisions, video footage, etc.)</a:t>
            </a:r>
          </a:p>
          <a:p>
            <a:pPr marL="0" marR="0" indent="45720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the request seek records by naming the recipient(s) and/or sender(s)?  </a:t>
            </a:r>
          </a:p>
          <a:p>
            <a:endParaRPr lang="en-US" sz="2000" dirty="0"/>
          </a:p>
        </p:txBody>
      </p:sp>
    </p:spTree>
    <p:extLst>
      <p:ext uri="{BB962C8B-B14F-4D97-AF65-F5344CB8AC3E}">
        <p14:creationId xmlns:p14="http://schemas.microsoft.com/office/powerpoint/2010/main" val="965970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5FF6E4-A725-40D9-A2EB-2FADA82EF4A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Specificity Worksheet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581488-1054-46FC-8808-B21EE6AE5F81}"/>
              </a:ext>
            </a:extLst>
          </p:cNvPr>
          <p:cNvSpPr>
            <a:spLocks noGrp="1"/>
          </p:cNvSpPr>
          <p:nvPr>
            <p:ph idx="1"/>
          </p:nvPr>
        </p:nvSpPr>
        <p:spPr>
          <a:xfrm>
            <a:off x="4447308" y="591344"/>
            <a:ext cx="6906491" cy="5585619"/>
          </a:xfrm>
        </p:spPr>
        <p:txBody>
          <a:bodyPr anchor="ctr">
            <a:normAutofit/>
          </a:bodyPr>
          <a:lstStyle/>
          <a:p>
            <a:pPr marL="0" marR="0">
              <a:spcBef>
                <a:spcPts val="0"/>
              </a:spcBef>
              <a:spcAft>
                <a:spcPts val="8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The request should have a timeframe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Does the request identify a finite period of time?</a:t>
            </a:r>
          </a:p>
          <a:p>
            <a:pPr marL="457200" marR="0">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that finite period of time is lengthy, does the rest of the request allow the agency to identify the specific records/information you are requesting? </a:t>
            </a:r>
          </a:p>
          <a:p>
            <a:pPr marL="457200" marR="0">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there is no timeframe, does the rest of the request give enough detail to allow the agency to identify the specific records/information you are requesting?</a:t>
            </a:r>
          </a:p>
          <a:p>
            <a:pPr marL="0" marR="0">
              <a:spcBef>
                <a:spcPts val="0"/>
              </a:spcBef>
              <a:spcAft>
                <a:spcPts val="8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Additional note: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Answer any clarifying questions the agency may have about the request.</a:t>
            </a:r>
          </a:p>
          <a:p>
            <a:pPr marR="0" indent="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dirty="0"/>
          </a:p>
        </p:txBody>
      </p:sp>
    </p:spTree>
    <p:extLst>
      <p:ext uri="{BB962C8B-B14F-4D97-AF65-F5344CB8AC3E}">
        <p14:creationId xmlns:p14="http://schemas.microsoft.com/office/powerpoint/2010/main" val="924392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4E1DB3-2E24-4D0E-B978-6A78DC1E0EFD}"/>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Additional Resources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76338AD-DEBC-41F6-99BE-E02660CB6A61}"/>
              </a:ext>
            </a:extLst>
          </p:cNvPr>
          <p:cNvSpPr>
            <a:spLocks noGrp="1"/>
          </p:cNvSpPr>
          <p:nvPr>
            <p:ph idx="1"/>
          </p:nvPr>
        </p:nvSpPr>
        <p:spPr>
          <a:xfrm>
            <a:off x="4447308" y="591344"/>
            <a:ext cx="6906491" cy="5585619"/>
          </a:xfrm>
        </p:spPr>
        <p:txBody>
          <a:bodyPr anchor="ctr">
            <a:normAutofit/>
          </a:bodyPr>
          <a:lstStyle/>
          <a:p>
            <a:r>
              <a:rPr lang="en-US" sz="1800" dirty="0"/>
              <a:t>OOR Docket Search – find an OOR appeal like yours</a:t>
            </a:r>
          </a:p>
          <a:p>
            <a:pPr lvl="1"/>
            <a:r>
              <a:rPr lang="en-US" sz="1800" dirty="0">
                <a:hlinkClick r:id="rId2"/>
              </a:rPr>
              <a:t>https://www.openrecords.pa.gov/Appeals/DocketSearch.cfm</a:t>
            </a:r>
            <a:endParaRPr lang="en-US" sz="1800" dirty="0"/>
          </a:p>
          <a:p>
            <a:r>
              <a:rPr lang="en-US" sz="1800" dirty="0"/>
              <a:t>Case Law – many court cases listed here</a:t>
            </a:r>
          </a:p>
          <a:p>
            <a:pPr lvl="1"/>
            <a:r>
              <a:rPr lang="en-US" sz="1800" dirty="0">
                <a:hlinkClick r:id="rId3"/>
              </a:rPr>
              <a:t>https://www.openrecords.pa.gov/Documents/RTKL/RTKL_Case_Index.pdf</a:t>
            </a:r>
            <a:endParaRPr lang="en-US" sz="1800" dirty="0"/>
          </a:p>
          <a:p>
            <a:r>
              <a:rPr lang="en-US" sz="1800" dirty="0"/>
              <a:t>Webinar Trainings</a:t>
            </a:r>
          </a:p>
          <a:p>
            <a:pPr lvl="1"/>
            <a:r>
              <a:rPr lang="en-US" sz="1700" dirty="0">
                <a:hlinkClick r:id="rId4"/>
              </a:rPr>
              <a:t>https://www.openrecords.pa.gov/RTKL/TrainingPresentations.cfm</a:t>
            </a:r>
            <a:endParaRPr lang="en-US" sz="1700" dirty="0"/>
          </a:p>
          <a:p>
            <a:pPr lvl="1"/>
            <a:r>
              <a:rPr lang="en-US" sz="1800" dirty="0">
                <a:hlinkClick r:id="rId5"/>
              </a:rPr>
              <a:t>https://www.openrecords.pa.gov/RTKL/TrainingVideos.cfm#web</a:t>
            </a:r>
            <a:endParaRPr lang="en-US" sz="1800" dirty="0"/>
          </a:p>
          <a:p>
            <a:r>
              <a:rPr lang="en-US" sz="1800" dirty="0"/>
              <a:t>OOR FAQs</a:t>
            </a:r>
          </a:p>
          <a:p>
            <a:pPr lvl="1"/>
            <a:r>
              <a:rPr lang="en-US" sz="1800" dirty="0">
                <a:hlinkClick r:id="rId6"/>
              </a:rPr>
              <a:t>https://www.openrecords.pa.gov/RTKL/About.cfm</a:t>
            </a:r>
            <a:endParaRPr lang="en-US" sz="1800" dirty="0"/>
          </a:p>
          <a:p>
            <a:r>
              <a:rPr lang="en-US" sz="1800" dirty="0"/>
              <a:t>How to file a request</a:t>
            </a:r>
          </a:p>
          <a:p>
            <a:pPr lvl="1"/>
            <a:r>
              <a:rPr lang="en-US" sz="1800" dirty="0">
                <a:hlinkClick r:id="rId7"/>
              </a:rPr>
              <a:t>https://www.openrecords.pa.gov/RTKL/HowToFile.cfm</a:t>
            </a:r>
            <a:endParaRPr lang="en-US" sz="1800" dirty="0"/>
          </a:p>
          <a:p>
            <a:r>
              <a:rPr lang="en-US" sz="1800" dirty="0"/>
              <a:t>How to file an appeal</a:t>
            </a:r>
          </a:p>
          <a:p>
            <a:pPr lvl="1"/>
            <a:r>
              <a:rPr lang="en-US" sz="1800" dirty="0">
                <a:hlinkClick r:id="rId8"/>
              </a:rPr>
              <a:t>https://www.openrecords.pa.gov/Appeals/HowToFile.cfm</a:t>
            </a:r>
            <a:endParaRPr lang="en-US" sz="1800" dirty="0"/>
          </a:p>
          <a:p>
            <a:pPr lvl="1"/>
            <a:endParaRPr lang="en-US" sz="2100" dirty="0"/>
          </a:p>
        </p:txBody>
      </p:sp>
    </p:spTree>
    <p:extLst>
      <p:ext uri="{BB962C8B-B14F-4D97-AF65-F5344CB8AC3E}">
        <p14:creationId xmlns:p14="http://schemas.microsoft.com/office/powerpoint/2010/main" val="1610321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728663" y="1422400"/>
            <a:ext cx="4505552" cy="2387600"/>
          </a:xfrm>
        </p:spPr>
        <p:txBody>
          <a:bodyPr>
            <a:normAutofit/>
          </a:bodyPr>
          <a:lstStyle/>
          <a:p>
            <a:pPr algn="l"/>
            <a:r>
              <a:rPr lang="en-US" sz="5000" b="1" dirty="0">
                <a:solidFill>
                  <a:schemeClr val="bg1"/>
                </a:solidFill>
              </a:rPr>
              <a:t>E-File Appeal Portal</a:t>
            </a:r>
            <a:br>
              <a:rPr lang="en-US" sz="5000" b="1" dirty="0">
                <a:solidFill>
                  <a:schemeClr val="bg1"/>
                </a:solidFill>
              </a:rPr>
            </a:br>
            <a:endParaRPr lang="en-US" sz="5000" i="1" dirty="0">
              <a:solidFill>
                <a:schemeClr val="bg1"/>
              </a:solidFill>
            </a:endParaRPr>
          </a:p>
        </p:txBody>
      </p:sp>
      <p:pic>
        <p:nvPicPr>
          <p:cNvPr id="210" name="Graphic 209" descr="Cloud Computing outline">
            <a:extLst>
              <a:ext uri="{FF2B5EF4-FFF2-40B4-BE49-F238E27FC236}">
                <a16:creationId xmlns:a16="http://schemas.microsoft.com/office/drawing/2014/main" id="{5DD32404-C099-4B6E-9683-5150B4A5D5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9805" y="2663211"/>
            <a:ext cx="3408121" cy="3408121"/>
          </a:xfrm>
          <a:prstGeom prst="rect">
            <a:avLst/>
          </a:prstGeom>
        </p:spPr>
      </p:pic>
      <p:pic>
        <p:nvPicPr>
          <p:cNvPr id="211" name="Graphic 210" descr="Cloud Computing outline">
            <a:extLst>
              <a:ext uri="{FF2B5EF4-FFF2-40B4-BE49-F238E27FC236}">
                <a16:creationId xmlns:a16="http://schemas.microsoft.com/office/drawing/2014/main" id="{EF4435C3-51F0-4986-B48C-DA32EBA1A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9832" y="496673"/>
            <a:ext cx="2999096" cy="2999096"/>
          </a:xfrm>
          <a:prstGeom prst="rect">
            <a:avLst/>
          </a:prstGeom>
        </p:spPr>
      </p:pic>
    </p:spTree>
    <p:extLst>
      <p:ext uri="{BB962C8B-B14F-4D97-AF65-F5344CB8AC3E}">
        <p14:creationId xmlns:p14="http://schemas.microsoft.com/office/powerpoint/2010/main" val="253330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 </a:t>
            </a:r>
            <a:br>
              <a:rPr lang="en-US" b="1" dirty="0"/>
            </a:br>
            <a:r>
              <a:rPr lang="en-US" b="1" dirty="0"/>
              <a:t>New Test for Social Media Platforms</a:t>
            </a:r>
          </a:p>
        </p:txBody>
      </p:sp>
      <p:sp>
        <p:nvSpPr>
          <p:cNvPr id="3" name="Content Placeholder 2"/>
          <p:cNvSpPr>
            <a:spLocks noGrp="1"/>
          </p:cNvSpPr>
          <p:nvPr>
            <p:ph idx="1"/>
          </p:nvPr>
        </p:nvSpPr>
        <p:spPr>
          <a:xfrm>
            <a:off x="605588" y="1524000"/>
            <a:ext cx="10972799" cy="4525963"/>
          </a:xfrm>
        </p:spPr>
        <p:txBody>
          <a:bodyPr>
            <a:noAutofit/>
          </a:bodyPr>
          <a:lstStyle/>
          <a:p>
            <a:pPr marL="0" lvl="2" indent="0" algn="just">
              <a:lnSpc>
                <a:spcPct val="80000"/>
              </a:lnSpc>
              <a:spcBef>
                <a:spcPts val="0"/>
              </a:spcBef>
              <a:buNone/>
            </a:pPr>
            <a:r>
              <a:rPr lang="en-US" dirty="0"/>
              <a:t>The Commonwealth Court disagreed with the trial court’s reasoning, stating that we must “consider the following nonexclusive factors”:</a:t>
            </a:r>
          </a:p>
          <a:p>
            <a:pPr marL="0" lvl="2" indent="0" algn="just">
              <a:lnSpc>
                <a:spcPct val="80000"/>
              </a:lnSpc>
              <a:spcBef>
                <a:spcPts val="0"/>
              </a:spcBef>
              <a:buNone/>
            </a:pPr>
            <a:endParaRPr lang="en-US" dirty="0"/>
          </a:p>
          <a:p>
            <a:pPr marL="0" lvl="2" indent="0" algn="just">
              <a:lnSpc>
                <a:spcPct val="80000"/>
              </a:lnSpc>
              <a:spcBef>
                <a:spcPts val="0"/>
              </a:spcBef>
              <a:buNone/>
            </a:pPr>
            <a:r>
              <a:rPr lang="en-US" dirty="0"/>
              <a:t>Does the FB page have the “trappings” of an official agency account?</a:t>
            </a:r>
          </a:p>
          <a:p>
            <a:pPr marL="342900" lvl="3" indent="-342900" algn="just">
              <a:lnSpc>
                <a:spcPct val="80000"/>
              </a:lnSpc>
              <a:spcBef>
                <a:spcPts val="0"/>
              </a:spcBef>
              <a:buFont typeface="Arial" panose="020B0604020202020204" pitchFamily="34" charset="0"/>
              <a:buChar char="•"/>
            </a:pPr>
            <a:r>
              <a:rPr lang="en-US" sz="2400" dirty="0"/>
              <a:t>Is it marked public or private?</a:t>
            </a:r>
          </a:p>
          <a:p>
            <a:pPr marL="342900" lvl="3" indent="-342900" algn="just">
              <a:lnSpc>
                <a:spcPct val="80000"/>
              </a:lnSpc>
              <a:spcBef>
                <a:spcPts val="0"/>
              </a:spcBef>
              <a:buFont typeface="Arial" panose="020B0604020202020204" pitchFamily="34" charset="0"/>
              <a:buChar char="•"/>
            </a:pPr>
            <a:r>
              <a:rPr lang="en-US" sz="2400" dirty="0"/>
              <a:t>Also look to the FB page’s contents, not just its appearance or purpose</a:t>
            </a:r>
          </a:p>
          <a:p>
            <a:pPr marL="0" lvl="2" indent="0" algn="just">
              <a:lnSpc>
                <a:spcPct val="80000"/>
              </a:lnSpc>
              <a:spcBef>
                <a:spcPts val="0"/>
              </a:spcBef>
              <a:buNone/>
            </a:pPr>
            <a:endParaRPr lang="en-US" dirty="0"/>
          </a:p>
          <a:p>
            <a:pPr marL="0" lvl="2" indent="0" algn="just">
              <a:lnSpc>
                <a:spcPct val="80000"/>
              </a:lnSpc>
              <a:spcBef>
                <a:spcPts val="0"/>
              </a:spcBef>
              <a:buNone/>
            </a:pPr>
            <a:r>
              <a:rPr lang="en-US" dirty="0"/>
              <a:t>Does the FB page document a transaction or activity of an agency?</a:t>
            </a:r>
          </a:p>
          <a:p>
            <a:pPr marL="342900" lvl="2" indent="-342900" algn="just">
              <a:lnSpc>
                <a:spcPct val="80000"/>
              </a:lnSpc>
              <a:spcBef>
                <a:spcPts val="0"/>
              </a:spcBef>
            </a:pPr>
            <a:r>
              <a:rPr lang="en-US" dirty="0"/>
              <a:t>Must review the content of the posts to determine</a:t>
            </a:r>
          </a:p>
          <a:p>
            <a:pPr marL="0" lvl="2" indent="0" algn="just">
              <a:lnSpc>
                <a:spcPct val="80000"/>
              </a:lnSpc>
              <a:spcBef>
                <a:spcPts val="0"/>
              </a:spcBef>
              <a:buNone/>
            </a:pPr>
            <a:endParaRPr lang="en-US" dirty="0"/>
          </a:p>
          <a:p>
            <a:pPr marL="0" lvl="2" indent="0" algn="just">
              <a:lnSpc>
                <a:spcPct val="80000"/>
              </a:lnSpc>
              <a:spcBef>
                <a:spcPts val="0"/>
              </a:spcBef>
              <a:buNone/>
            </a:pPr>
            <a:r>
              <a:rPr lang="en-US" dirty="0"/>
              <a:t>Was the FB page produced under the agency’s authority or subsequently ratified, adopted, or confirmed by the agency?</a:t>
            </a:r>
          </a:p>
          <a:p>
            <a:pPr marL="342900" lvl="2" indent="-342900" algn="just">
              <a:lnSpc>
                <a:spcPct val="80000"/>
              </a:lnSpc>
              <a:spcBef>
                <a:spcPts val="0"/>
              </a:spcBef>
            </a:pPr>
            <a:r>
              <a:rPr lang="en-US" dirty="0"/>
              <a:t>Did the agency require or direct the posts?</a:t>
            </a:r>
          </a:p>
          <a:p>
            <a:pPr marL="342900" lvl="2" indent="-342900" algn="just">
              <a:lnSpc>
                <a:spcPct val="80000"/>
              </a:lnSpc>
              <a:spcBef>
                <a:spcPts val="0"/>
              </a:spcBef>
            </a:pPr>
            <a:r>
              <a:rPr lang="en-US" dirty="0"/>
              <a:t>Did the posts further the agency’s interests?</a:t>
            </a:r>
          </a:p>
          <a:p>
            <a:pPr marL="0" lvl="2" indent="0" algn="just">
              <a:lnSpc>
                <a:spcPct val="80000"/>
              </a:lnSpc>
              <a:spcBef>
                <a:spcPts val="0"/>
              </a:spcBef>
              <a:buNone/>
            </a:pPr>
            <a:endParaRPr lang="en-US" dirty="0"/>
          </a:p>
          <a:p>
            <a:pPr marL="0" lvl="2" indent="0" algn="just">
              <a:lnSpc>
                <a:spcPct val="80000"/>
              </a:lnSpc>
              <a:spcBef>
                <a:spcPts val="0"/>
              </a:spcBef>
              <a:buNone/>
            </a:pPr>
            <a:r>
              <a:rPr lang="en-US" dirty="0"/>
              <a:t>Ultimately, context is very important to the analysis.</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3541752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2414" y="1525150"/>
            <a:ext cx="3047755" cy="2830865"/>
          </a:xfrm>
        </p:spPr>
        <p:txBody>
          <a:bodyPr vert="horz" lIns="91440" tIns="45720" rIns="91440" bIns="45720" rtlCol="0" anchor="b">
            <a:normAutofit fontScale="90000"/>
          </a:bodyPr>
          <a:lstStyle/>
          <a:p>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r>
              <a:rPr lang="en-US" b="1" dirty="0">
                <a:solidFill>
                  <a:srgbClr val="FFFFFF"/>
                </a:solidFill>
              </a:rPr>
              <a:t>E-File Appeal Portal</a:t>
            </a:r>
            <a:br>
              <a:rPr lang="en-US" b="1" dirty="0">
                <a:solidFill>
                  <a:srgbClr val="FFFFFF"/>
                </a:solidFill>
              </a:rPr>
            </a:br>
            <a:r>
              <a:rPr lang="en-US" b="1" dirty="0">
                <a:solidFill>
                  <a:srgbClr val="FFFFFF"/>
                </a:solidFill>
              </a:rPr>
              <a:t>(E-File Portal)</a:t>
            </a:r>
          </a:p>
        </p:txBody>
      </p:sp>
      <p:sp>
        <p:nvSpPr>
          <p:cNvPr id="3" name="Content Placeholder 2"/>
          <p:cNvSpPr>
            <a:spLocks noGrp="1"/>
          </p:cNvSpPr>
          <p:nvPr>
            <p:ph idx="1"/>
          </p:nvPr>
        </p:nvSpPr>
        <p:spPr>
          <a:xfrm>
            <a:off x="4810259" y="649480"/>
            <a:ext cx="6555347" cy="5546047"/>
          </a:xfrm>
        </p:spPr>
        <p:txBody>
          <a:bodyPr anchor="ctr">
            <a:normAutofit/>
          </a:bodyPr>
          <a:lstStyle/>
          <a:p>
            <a:pPr marL="0" indent="0">
              <a:spcBef>
                <a:spcPts val="0"/>
              </a:spcBef>
              <a:buNone/>
            </a:pPr>
            <a:r>
              <a:rPr lang="en-US" sz="2000" b="1" dirty="0"/>
              <a:t>What is it?</a:t>
            </a:r>
          </a:p>
          <a:p>
            <a:pPr lvl="0">
              <a:spcBef>
                <a:spcPts val="0"/>
              </a:spcBef>
            </a:pPr>
            <a:r>
              <a:rPr lang="en-US" sz="2000" dirty="0"/>
              <a:t>User-friendly online docketing and records management system designed to automate and streamline the RTKL appeal process.</a:t>
            </a:r>
          </a:p>
          <a:p>
            <a:pPr lvl="0">
              <a:spcBef>
                <a:spcPts val="0"/>
              </a:spcBef>
            </a:pPr>
            <a:r>
              <a:rPr lang="en-US" sz="2000" dirty="0"/>
              <a:t>Excluding </a:t>
            </a:r>
            <a:r>
              <a:rPr lang="en-US" sz="2000" i="1" dirty="0"/>
              <a:t>in camera </a:t>
            </a:r>
            <a:r>
              <a:rPr lang="en-US" sz="2000" dirty="0"/>
              <a:t>records and mediation, all elements of the appeal process will be conducted in this secure location.</a:t>
            </a:r>
          </a:p>
          <a:p>
            <a:pPr marL="0" indent="0">
              <a:spcBef>
                <a:spcPts val="0"/>
              </a:spcBef>
              <a:buNone/>
            </a:pPr>
            <a:endParaRPr lang="en-US" sz="2000" dirty="0"/>
          </a:p>
          <a:p>
            <a:pPr marL="0" indent="0">
              <a:spcBef>
                <a:spcPts val="0"/>
              </a:spcBef>
              <a:buNone/>
            </a:pPr>
            <a:r>
              <a:rPr lang="en-US" sz="2000" b="1" dirty="0"/>
              <a:t>How does it work?</a:t>
            </a:r>
          </a:p>
          <a:p>
            <a:pPr lvl="0">
              <a:spcBef>
                <a:spcPts val="0"/>
              </a:spcBef>
            </a:pPr>
            <a:r>
              <a:rPr lang="en-US" sz="2000" dirty="0"/>
              <a:t>Requesters use an online form to file an appeal and supporting documents.  </a:t>
            </a:r>
          </a:p>
          <a:p>
            <a:pPr lvl="0">
              <a:spcBef>
                <a:spcPts val="0"/>
              </a:spcBef>
            </a:pPr>
            <a:r>
              <a:rPr lang="en-US" sz="2000" dirty="0"/>
              <a:t>Agencies and requesters use the E-File Portal to file evidence, arguments, and to communicate with the Appeals Officer.</a:t>
            </a:r>
          </a:p>
          <a:p>
            <a:pPr lvl="0">
              <a:spcBef>
                <a:spcPts val="0"/>
              </a:spcBef>
            </a:pPr>
            <a:r>
              <a:rPr lang="en-US" sz="2000" dirty="0"/>
              <a:t>A username and password are required to access the E-File Portal.  Sharing is possible but not recommended.</a:t>
            </a:r>
          </a:p>
          <a:p>
            <a:pPr lvl="0">
              <a:spcBef>
                <a:spcPts val="0"/>
              </a:spcBef>
            </a:pPr>
            <a:r>
              <a:rPr lang="en-US" sz="2000" dirty="0"/>
              <a:t>Users can track all appeals they are involved in by viewing a list of all active appeals it has pending before the OOR.</a:t>
            </a:r>
          </a:p>
        </p:txBody>
      </p:sp>
      <p:sp>
        <p:nvSpPr>
          <p:cNvPr id="6" name="Slide Number Placeholder 5">
            <a:extLst>
              <a:ext uri="{FF2B5EF4-FFF2-40B4-BE49-F238E27FC236}">
                <a16:creationId xmlns:a16="http://schemas.microsoft.com/office/drawing/2014/main" id="{92244E50-03F4-4E04-A652-D7503230211F}"/>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6DD6AA-E689-463F-A975-02F25735A16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50</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8" name="Graphic 7" descr="Cloud Computing outline">
            <a:extLst>
              <a:ext uri="{FF2B5EF4-FFF2-40B4-BE49-F238E27FC236}">
                <a16:creationId xmlns:a16="http://schemas.microsoft.com/office/drawing/2014/main" id="{D3C0D6A9-D609-4FD5-A426-0938424E3C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874" y="364015"/>
            <a:ext cx="2011302" cy="1901905"/>
          </a:xfrm>
          <a:prstGeom prst="rect">
            <a:avLst/>
          </a:prstGeom>
        </p:spPr>
      </p:pic>
    </p:spTree>
    <p:extLst>
      <p:ext uri="{BB962C8B-B14F-4D97-AF65-F5344CB8AC3E}">
        <p14:creationId xmlns:p14="http://schemas.microsoft.com/office/powerpoint/2010/main" val="94091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2414" y="1525150"/>
            <a:ext cx="3047755" cy="2830865"/>
          </a:xfrm>
        </p:spPr>
        <p:txBody>
          <a:bodyPr vert="horz" lIns="91440" tIns="45720" rIns="91440" bIns="45720" rtlCol="0" anchor="b">
            <a:normAutofit fontScale="90000"/>
          </a:bodyPr>
          <a:lstStyle/>
          <a:p>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br>
              <a:rPr lang="en-US" sz="4000" b="1" dirty="0">
                <a:solidFill>
                  <a:srgbClr val="FFFFFF"/>
                </a:solidFill>
              </a:rPr>
            </a:br>
            <a:r>
              <a:rPr lang="en-US" b="1" dirty="0">
                <a:solidFill>
                  <a:srgbClr val="FFFFFF"/>
                </a:solidFill>
              </a:rPr>
              <a:t>E-File Appeal Portal</a:t>
            </a:r>
            <a:br>
              <a:rPr lang="en-US" b="1" dirty="0">
                <a:solidFill>
                  <a:srgbClr val="FFFFFF"/>
                </a:solidFill>
              </a:rPr>
            </a:br>
            <a:r>
              <a:rPr lang="en-US" b="1" dirty="0">
                <a:solidFill>
                  <a:srgbClr val="FFFFFF"/>
                </a:solidFill>
              </a:rPr>
              <a:t>(E-File Portal)</a:t>
            </a:r>
          </a:p>
        </p:txBody>
      </p:sp>
      <p:sp>
        <p:nvSpPr>
          <p:cNvPr id="6" name="Slide Number Placeholder 5">
            <a:extLst>
              <a:ext uri="{FF2B5EF4-FFF2-40B4-BE49-F238E27FC236}">
                <a16:creationId xmlns:a16="http://schemas.microsoft.com/office/drawing/2014/main" id="{92244E50-03F4-4E04-A652-D7503230211F}"/>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6DD6AA-E689-463F-A975-02F25735A162}" type="slidenum">
              <a:rPr kumimoji="0" lang="en-US" sz="11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51</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8" name="Graphic 7" descr="Cloud Computing outline">
            <a:extLst>
              <a:ext uri="{FF2B5EF4-FFF2-40B4-BE49-F238E27FC236}">
                <a16:creationId xmlns:a16="http://schemas.microsoft.com/office/drawing/2014/main" id="{D3C0D6A9-D609-4FD5-A426-0938424E3C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874" y="364015"/>
            <a:ext cx="2011302" cy="1901905"/>
          </a:xfrm>
          <a:prstGeom prst="rect">
            <a:avLst/>
          </a:prstGeom>
        </p:spPr>
      </p:pic>
      <p:sp>
        <p:nvSpPr>
          <p:cNvPr id="15" name="Content Placeholder 2">
            <a:extLst>
              <a:ext uri="{FF2B5EF4-FFF2-40B4-BE49-F238E27FC236}">
                <a16:creationId xmlns:a16="http://schemas.microsoft.com/office/drawing/2014/main" id="{82294C3D-BBFE-4A77-940F-8487A7EA124B}"/>
              </a:ext>
            </a:extLst>
          </p:cNvPr>
          <p:cNvSpPr>
            <a:spLocks noGrp="1"/>
          </p:cNvSpPr>
          <p:nvPr>
            <p:ph idx="1"/>
          </p:nvPr>
        </p:nvSpPr>
        <p:spPr>
          <a:xfrm>
            <a:off x="4809744" y="649223"/>
            <a:ext cx="6556248" cy="5363159"/>
          </a:xfrm>
        </p:spPr>
        <p:txBody>
          <a:bodyPr anchor="ctr">
            <a:noAutofit/>
          </a:bodyPr>
          <a:lstStyle/>
          <a:p>
            <a:pPr marL="0" indent="0">
              <a:lnSpc>
                <a:spcPct val="100000"/>
              </a:lnSpc>
              <a:spcBef>
                <a:spcPts val="0"/>
              </a:spcBef>
              <a:buNone/>
            </a:pPr>
            <a:r>
              <a:rPr lang="en-US" sz="2000" b="1" dirty="0"/>
              <a:t>Is there user assistance?</a:t>
            </a:r>
          </a:p>
          <a:p>
            <a:pPr lvl="0">
              <a:lnSpc>
                <a:spcPct val="100000"/>
              </a:lnSpc>
              <a:spcBef>
                <a:spcPts val="0"/>
              </a:spcBef>
            </a:pPr>
            <a:r>
              <a:rPr lang="en-US" sz="2000" dirty="0"/>
              <a:t>A step-by-step user guide is available and OOR staff are available to assist you with any technical difficulties you may encounter as you use the E-File Portal.  </a:t>
            </a:r>
          </a:p>
          <a:p>
            <a:pPr marL="0" indent="0">
              <a:lnSpc>
                <a:spcPct val="100000"/>
              </a:lnSpc>
              <a:spcBef>
                <a:spcPts val="0"/>
              </a:spcBef>
              <a:buNone/>
            </a:pPr>
            <a:endParaRPr lang="en-US" sz="2000" dirty="0"/>
          </a:p>
          <a:p>
            <a:pPr marL="0" indent="0">
              <a:lnSpc>
                <a:spcPct val="100000"/>
              </a:lnSpc>
              <a:spcBef>
                <a:spcPts val="0"/>
              </a:spcBef>
              <a:buNone/>
            </a:pPr>
            <a:r>
              <a:rPr lang="en-US" sz="2000" b="1" dirty="0"/>
              <a:t>Other advantages?</a:t>
            </a:r>
          </a:p>
          <a:p>
            <a:pPr lvl="0">
              <a:lnSpc>
                <a:spcPct val="100000"/>
              </a:lnSpc>
              <a:spcBef>
                <a:spcPts val="0"/>
              </a:spcBef>
            </a:pPr>
            <a:r>
              <a:rPr lang="en-US" sz="2000" dirty="0"/>
              <a:t>Agency solicitors and requester representatives can quickly and easily file an Entry of Appearance and third parties can request Direct Interest Participant access.  See links below.</a:t>
            </a:r>
          </a:p>
          <a:p>
            <a:pPr lvl="0">
              <a:lnSpc>
                <a:spcPct val="100000"/>
              </a:lnSpc>
              <a:spcBef>
                <a:spcPts val="0"/>
              </a:spcBef>
            </a:pPr>
            <a:r>
              <a:rPr lang="en-US" sz="2000" dirty="0"/>
              <a:t>Links that make it easy for parties to file and promptly view legal arguments, briefs, memos, affidavits, and other submissions.  </a:t>
            </a:r>
          </a:p>
          <a:p>
            <a:pPr lvl="0">
              <a:lnSpc>
                <a:spcPct val="100000"/>
              </a:lnSpc>
              <a:spcBef>
                <a:spcPts val="0"/>
              </a:spcBef>
            </a:pPr>
            <a:r>
              <a:rPr lang="en-US" sz="2000" dirty="0"/>
              <a:t>Parties receive email notifications when new documents have been added to a specific appeal within the E-File Portal.</a:t>
            </a:r>
          </a:p>
          <a:p>
            <a:pPr lvl="0">
              <a:lnSpc>
                <a:spcPct val="100000"/>
              </a:lnSpc>
              <a:spcBef>
                <a:spcPts val="0"/>
              </a:spcBef>
            </a:pPr>
            <a:r>
              <a:rPr lang="en-US" sz="2000" dirty="0"/>
              <a:t>Entry of Appearance: </a:t>
            </a:r>
            <a:r>
              <a:rPr lang="en-US" sz="2000" dirty="0">
                <a:hlinkClick r:id="rId5"/>
              </a:rPr>
              <a:t>https://www.openrecords.pa.gov/Appeals/EntryOfAppearance.cfm</a:t>
            </a:r>
            <a:endParaRPr lang="en-US" sz="2000" dirty="0"/>
          </a:p>
          <a:p>
            <a:pPr lvl="0">
              <a:lnSpc>
                <a:spcPct val="100000"/>
              </a:lnSpc>
              <a:spcBef>
                <a:spcPts val="0"/>
              </a:spcBef>
            </a:pPr>
            <a:r>
              <a:rPr lang="en-US" sz="2000" dirty="0"/>
              <a:t>Direct Interest Participant Request: </a:t>
            </a:r>
            <a:r>
              <a:rPr lang="en-US" sz="2000" dirty="0">
                <a:hlinkClick r:id="rId6"/>
              </a:rPr>
              <a:t>https://www.openrecords.pa.gov/Appeals/DIPRequest.cfm</a:t>
            </a:r>
            <a:r>
              <a:rPr lang="en-US" sz="2000" dirty="0"/>
              <a:t> </a:t>
            </a:r>
          </a:p>
        </p:txBody>
      </p:sp>
    </p:spTree>
    <p:extLst>
      <p:ext uri="{BB962C8B-B14F-4D97-AF65-F5344CB8AC3E}">
        <p14:creationId xmlns:p14="http://schemas.microsoft.com/office/powerpoint/2010/main" val="164468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67150" y="715616"/>
            <a:ext cx="4778562" cy="1429373"/>
          </a:xfrm>
        </p:spPr>
        <p:txBody>
          <a:bodyPr vert="horz" lIns="91440" tIns="45720" rIns="91440" bIns="45720" rtlCol="0" anchor="b">
            <a:normAutofit/>
          </a:bodyPr>
          <a:lstStyle/>
          <a:p>
            <a:pPr algn="l">
              <a:lnSpc>
                <a:spcPct val="90000"/>
              </a:lnSpc>
            </a:pPr>
            <a:r>
              <a:rPr lang="en-US" sz="4000" kern="1200" dirty="0">
                <a:solidFill>
                  <a:schemeClr val="tx2"/>
                </a:solidFill>
                <a:latin typeface="+mj-lt"/>
                <a:ea typeface="+mj-ea"/>
                <a:cs typeface="+mj-cs"/>
              </a:rPr>
              <a:t>Logging in to E-File Portal</a:t>
            </a:r>
          </a:p>
        </p:txBody>
      </p:sp>
      <p:sp>
        <p:nvSpPr>
          <p:cNvPr id="6" name="Slide Number Placeholder 5">
            <a:extLst>
              <a:ext uri="{FF2B5EF4-FFF2-40B4-BE49-F238E27FC236}">
                <a16:creationId xmlns:a16="http://schemas.microsoft.com/office/drawing/2014/main" id="{D0EF0721-9A1F-49A8-86D0-E284915D0A38}"/>
              </a:ext>
            </a:extLst>
          </p:cNvPr>
          <p:cNvSpPr>
            <a:spLocks noGrp="1"/>
          </p:cNvSpPr>
          <p:nvPr>
            <p:ph type="sldNum" sz="quarter" idx="12"/>
          </p:nvPr>
        </p:nvSpPr>
        <p:spPr>
          <a:xfrm>
            <a:off x="11704320" y="6459378"/>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6E64344-418F-4157-AF53-42C1BBD52B6D}" type="slidenum">
              <a:rPr kumimoji="0" lang="en-US" sz="11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52</a:t>
            </a:fld>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xtBox 8">
            <a:extLst>
              <a:ext uri="{FF2B5EF4-FFF2-40B4-BE49-F238E27FC236}">
                <a16:creationId xmlns:a16="http://schemas.microsoft.com/office/drawing/2014/main" id="{0F4C3764-6924-4EA2-8A09-CA61E5BC5DF6}"/>
              </a:ext>
            </a:extLst>
          </p:cNvPr>
          <p:cNvSpPr txBox="1"/>
          <p:nvPr/>
        </p:nvSpPr>
        <p:spPr>
          <a:xfrm>
            <a:off x="314633" y="2405894"/>
            <a:ext cx="5230761" cy="3535083"/>
          </a:xfrm>
          <a:prstGeom prst="rect">
            <a:avLst/>
          </a:prstGeom>
        </p:spPr>
        <p:txBody>
          <a:bodyPr vert="horz" lIns="91440" tIns="45720" rIns="91440" bIns="45720" rtlCol="0" anchor="t">
            <a:noAutofit/>
          </a:bodyPr>
          <a:lstStyle/>
          <a:p>
            <a:pPr marL="349415"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Once you have been granted login credentials you have the option to change your password.</a:t>
            </a:r>
          </a:p>
          <a:p>
            <a:pPr marL="349415"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If you don’t remember your password later in the appeal process, you can also reset it.</a:t>
            </a:r>
          </a:p>
        </p:txBody>
      </p:sp>
      <p:pic>
        <p:nvPicPr>
          <p:cNvPr id="59" name="Picture 58">
            <a:extLst>
              <a:ext uri="{FF2B5EF4-FFF2-40B4-BE49-F238E27FC236}">
                <a16:creationId xmlns:a16="http://schemas.microsoft.com/office/drawing/2014/main" id="{BA5388C8-520E-4060-800B-69D2442A95D6}"/>
              </a:ext>
            </a:extLst>
          </p:cNvPr>
          <p:cNvPicPr>
            <a:picLocks noChangeAspect="1"/>
          </p:cNvPicPr>
          <p:nvPr/>
        </p:nvPicPr>
        <p:blipFill>
          <a:blip r:embed="rId3"/>
          <a:stretch>
            <a:fillRect/>
          </a:stretch>
        </p:blipFill>
        <p:spPr>
          <a:xfrm>
            <a:off x="5375082" y="780942"/>
            <a:ext cx="6329238" cy="5268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8196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2" y="609600"/>
            <a:ext cx="8596668" cy="1320800"/>
          </a:xfrm>
        </p:spPr>
        <p:txBody>
          <a:bodyPr>
            <a:normAutofit/>
          </a:bodyPr>
          <a:lstStyle/>
          <a:p>
            <a:r>
              <a:rPr lang="en-US" dirty="0"/>
              <a:t>Resetting a Password</a:t>
            </a:r>
          </a:p>
        </p:txBody>
      </p:sp>
      <p:sp>
        <p:nvSpPr>
          <p:cNvPr id="5" name="Slide Number Placeholder 4">
            <a:extLst>
              <a:ext uri="{FF2B5EF4-FFF2-40B4-BE49-F238E27FC236}">
                <a16:creationId xmlns:a16="http://schemas.microsoft.com/office/drawing/2014/main" id="{3869EEA6-1692-456A-A776-EF43DEF369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64344-418F-4157-AF53-42C1BBD52B6D}" type="slidenum">
              <a:rPr kumimoji="0" lang="en-US" sz="900" b="0" i="0" u="none" strike="noStrike" kern="1200" cap="none" spc="0" normalizeH="0" baseline="0" noProof="0" smtClean="0">
                <a:ln>
                  <a:noFill/>
                </a:ln>
                <a:solidFill>
                  <a:srgbClr val="4A66AC"/>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dirty="0">
              <a:ln>
                <a:noFill/>
              </a:ln>
              <a:solidFill>
                <a:srgbClr val="4A66AC"/>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4C2A6C78-F0F5-4CD1-927D-3D08202353A1}"/>
              </a:ext>
            </a:extLst>
          </p:cNvPr>
          <p:cNvPicPr>
            <a:picLocks noChangeAspect="1"/>
          </p:cNvPicPr>
          <p:nvPr/>
        </p:nvPicPr>
        <p:blipFill>
          <a:blip r:embed="rId3"/>
          <a:stretch>
            <a:fillRect/>
          </a:stretch>
        </p:blipFill>
        <p:spPr>
          <a:xfrm>
            <a:off x="1909567" y="1825946"/>
            <a:ext cx="8372866" cy="4699712"/>
          </a:xfrm>
          <a:prstGeom prst="rect">
            <a:avLst/>
          </a:prstGeom>
        </p:spPr>
      </p:pic>
    </p:spTree>
    <p:extLst>
      <p:ext uri="{BB962C8B-B14F-4D97-AF65-F5344CB8AC3E}">
        <p14:creationId xmlns:p14="http://schemas.microsoft.com/office/powerpoint/2010/main" val="3949878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b="1" dirty="0"/>
              <a:t>APPEAL DOCKETS</a:t>
            </a:r>
          </a:p>
        </p:txBody>
      </p:sp>
      <p:sp>
        <p:nvSpPr>
          <p:cNvPr id="15" name="Content Placeholder 14">
            <a:extLst>
              <a:ext uri="{FF2B5EF4-FFF2-40B4-BE49-F238E27FC236}">
                <a16:creationId xmlns:a16="http://schemas.microsoft.com/office/drawing/2014/main" id="{119AA2C4-960D-4599-AF50-A27788F8D60D}"/>
              </a:ext>
            </a:extLst>
          </p:cNvPr>
          <p:cNvSpPr>
            <a:spLocks noGrp="1"/>
          </p:cNvSpPr>
          <p:nvPr>
            <p:ph idx="1"/>
          </p:nvPr>
        </p:nvSpPr>
        <p:spPr>
          <a:xfrm>
            <a:off x="5541263" y="457200"/>
            <a:ext cx="6007608" cy="1929384"/>
          </a:xfrm>
        </p:spPr>
        <p:txBody>
          <a:bodyPr anchor="ctr">
            <a:normAutofit/>
          </a:bodyPr>
          <a:lstStyle/>
          <a:p>
            <a:pPr>
              <a:lnSpc>
                <a:spcPct val="90000"/>
              </a:lnSpc>
            </a:pPr>
            <a:r>
              <a:rPr lang="en-US" sz="1900" dirty="0">
                <a:latin typeface="Calibri" panose="020F0502020204030204" pitchFamily="34" charset="0"/>
                <a:cs typeface="Calibri" panose="020F0502020204030204" pitchFamily="34" charset="0"/>
              </a:rPr>
              <a:t>Printable docket sheets for each appeal contain a quick summary of the important information relevant to the appeal.  </a:t>
            </a:r>
          </a:p>
          <a:p>
            <a:pPr>
              <a:lnSpc>
                <a:spcPct val="90000"/>
              </a:lnSpc>
            </a:pPr>
            <a:r>
              <a:rPr lang="en-US" sz="1900" dirty="0">
                <a:latin typeface="Calibri" panose="020F0502020204030204" pitchFamily="34" charset="0"/>
                <a:ea typeface="Calibri" panose="020F0502020204030204" pitchFamily="34" charset="0"/>
                <a:cs typeface="Times New Roman" panose="02020603050405020304" pitchFamily="18" charset="0"/>
              </a:rPr>
              <a:t>All of your appeals are listed and are accessible when you login to the E-File Portal.  This will be the case whether you have one appeal or multiple appeals.</a:t>
            </a:r>
          </a:p>
          <a:p>
            <a:pPr>
              <a:lnSpc>
                <a:spcPct val="90000"/>
              </a:lnSpc>
            </a:pPr>
            <a:endParaRPr lang="en-US" sz="1900" dirty="0"/>
          </a:p>
        </p:txBody>
      </p:sp>
      <p:sp>
        <p:nvSpPr>
          <p:cNvPr id="6" name="Slide Number Placeholder 5">
            <a:extLst>
              <a:ext uri="{FF2B5EF4-FFF2-40B4-BE49-F238E27FC236}">
                <a16:creationId xmlns:a16="http://schemas.microsoft.com/office/drawing/2014/main" id="{92244E50-03F4-4E04-A652-D7503230211F}"/>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6DD6AA-E689-463F-A975-02F25735A162}" type="slidenum">
              <a:rPr kumimoji="0" lang="en-US" sz="900" b="0" i="0" u="none" strike="noStrike" kern="1200" cap="none" spc="0" normalizeH="0" baseline="0" noProof="0">
                <a:ln>
                  <a:noFill/>
                </a:ln>
                <a:solidFill>
                  <a:srgbClr val="4A66AC"/>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900" b="0" i="0" u="none" strike="noStrike" kern="1200" cap="none" spc="0" normalizeH="0" baseline="0" noProof="0" dirty="0">
              <a:ln>
                <a:noFill/>
              </a:ln>
              <a:solidFill>
                <a:srgbClr val="4A66AC"/>
              </a:solidFill>
              <a:effectLst/>
              <a:uLnTx/>
              <a:uFillTx/>
              <a:latin typeface="Calibri"/>
              <a:ea typeface="+mn-ea"/>
              <a:cs typeface="+mn-cs"/>
            </a:endParaRPr>
          </a:p>
        </p:txBody>
      </p:sp>
      <p:pic>
        <p:nvPicPr>
          <p:cNvPr id="12" name="Picture 11" descr="Graphical user interface&#10;&#10;Description automatically generated">
            <a:extLst>
              <a:ext uri="{FF2B5EF4-FFF2-40B4-BE49-F238E27FC236}">
                <a16:creationId xmlns:a16="http://schemas.microsoft.com/office/drawing/2014/main" id="{EFA6A40C-34B4-4DED-977F-E3719A22FA49}"/>
              </a:ext>
            </a:extLst>
          </p:cNvPr>
          <p:cNvPicPr>
            <a:picLocks noChangeAspect="1"/>
          </p:cNvPicPr>
          <p:nvPr/>
        </p:nvPicPr>
        <p:blipFill>
          <a:blip r:embed="rId3"/>
          <a:stretch>
            <a:fillRect/>
          </a:stretch>
        </p:blipFill>
        <p:spPr>
          <a:xfrm>
            <a:off x="466344" y="2871025"/>
            <a:ext cx="5468112" cy="3075813"/>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64A2AB6E-81FD-409E-82AF-2015E0897B92}"/>
              </a:ext>
            </a:extLst>
          </p:cNvPr>
          <p:cNvPicPr>
            <a:picLocks noChangeAspect="1"/>
          </p:cNvPicPr>
          <p:nvPr/>
        </p:nvPicPr>
        <p:blipFill>
          <a:blip r:embed="rId4"/>
          <a:stretch>
            <a:fillRect/>
          </a:stretch>
        </p:blipFill>
        <p:spPr>
          <a:xfrm>
            <a:off x="6254496" y="2871025"/>
            <a:ext cx="5468112" cy="3075813"/>
          </a:xfrm>
          <a:prstGeom prst="rect">
            <a:avLst/>
          </a:prstGeom>
        </p:spPr>
      </p:pic>
    </p:spTree>
    <p:extLst>
      <p:ext uri="{BB962C8B-B14F-4D97-AF65-F5344CB8AC3E}">
        <p14:creationId xmlns:p14="http://schemas.microsoft.com/office/powerpoint/2010/main" val="27534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8919451" cy="1320800"/>
          </a:xfrm>
        </p:spPr>
        <p:txBody>
          <a:bodyPr>
            <a:normAutofit/>
          </a:bodyPr>
          <a:lstStyle/>
          <a:p>
            <a:r>
              <a:rPr lang="en-US" dirty="0"/>
              <a:t>Submit File from Docket Sheet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32DA1783-E364-477F-8704-C4E355AF1BA5}"/>
              </a:ext>
            </a:extLst>
          </p:cNvPr>
          <p:cNvPicPr>
            <a:picLocks noChangeAspect="1"/>
          </p:cNvPicPr>
          <p:nvPr/>
        </p:nvPicPr>
        <p:blipFill>
          <a:blip r:embed="rId3"/>
          <a:stretch>
            <a:fillRect/>
          </a:stretch>
        </p:blipFill>
        <p:spPr>
          <a:xfrm>
            <a:off x="267268" y="1312842"/>
            <a:ext cx="5380000" cy="4781550"/>
          </a:xfrm>
          <a:prstGeom prst="rect">
            <a:avLst/>
          </a:prstGeom>
        </p:spPr>
      </p:pic>
      <p:pic>
        <p:nvPicPr>
          <p:cNvPr id="14" name="Picture 13">
            <a:extLst>
              <a:ext uri="{FF2B5EF4-FFF2-40B4-BE49-F238E27FC236}">
                <a16:creationId xmlns:a16="http://schemas.microsoft.com/office/drawing/2014/main" id="{9C6BAA45-4E11-421A-9222-D77F408F362D}"/>
              </a:ext>
            </a:extLst>
          </p:cNvPr>
          <p:cNvPicPr>
            <a:picLocks noChangeAspect="1"/>
          </p:cNvPicPr>
          <p:nvPr/>
        </p:nvPicPr>
        <p:blipFill>
          <a:blip r:embed="rId4"/>
          <a:stretch>
            <a:fillRect/>
          </a:stretch>
        </p:blipFill>
        <p:spPr>
          <a:xfrm>
            <a:off x="5848980" y="3019168"/>
            <a:ext cx="6141308" cy="2414823"/>
          </a:xfrm>
          <a:prstGeom prst="rect">
            <a:avLst/>
          </a:prstGeom>
        </p:spPr>
      </p:pic>
      <p:cxnSp>
        <p:nvCxnSpPr>
          <p:cNvPr id="13" name="Straight Arrow Connector 12">
            <a:extLst>
              <a:ext uri="{FF2B5EF4-FFF2-40B4-BE49-F238E27FC236}">
                <a16:creationId xmlns:a16="http://schemas.microsoft.com/office/drawing/2014/main" id="{B33FA23B-EE51-4A97-8D34-B6BBE0B30F68}"/>
              </a:ext>
            </a:extLst>
          </p:cNvPr>
          <p:cNvCxnSpPr>
            <a:cxnSpLocks/>
          </p:cNvCxnSpPr>
          <p:nvPr/>
        </p:nvCxnSpPr>
        <p:spPr>
          <a:xfrm flipV="1">
            <a:off x="954655" y="3314700"/>
            <a:ext cx="6370070" cy="26384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028A2627-6C6A-45BD-835D-1BFEF0EA87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64344-418F-4157-AF53-42C1BBD52B6D}" type="slidenum">
              <a:rPr kumimoji="0" lang="en-US" sz="900" b="0" i="0" u="none" strike="noStrike" kern="1200" cap="none" spc="0" normalizeH="0" baseline="0" noProof="0" smtClean="0">
                <a:ln>
                  <a:noFill/>
                </a:ln>
                <a:solidFill>
                  <a:srgbClr val="4A66AC"/>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dirty="0">
              <a:ln>
                <a:noFill/>
              </a:ln>
              <a:solidFill>
                <a:srgbClr val="4A66AC"/>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9010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Submit File – Requester Description Choices</a:t>
            </a:r>
          </a:p>
        </p:txBody>
      </p:sp>
      <p:pic>
        <p:nvPicPr>
          <p:cNvPr id="4" name="Picture 3">
            <a:extLst>
              <a:ext uri="{FF2B5EF4-FFF2-40B4-BE49-F238E27FC236}">
                <a16:creationId xmlns:a16="http://schemas.microsoft.com/office/drawing/2014/main" id="{53A3C527-A2F4-4608-86E5-9C1FDAC56D35}"/>
              </a:ext>
            </a:extLst>
          </p:cNvPr>
          <p:cNvPicPr>
            <a:picLocks noChangeAspect="1"/>
          </p:cNvPicPr>
          <p:nvPr/>
        </p:nvPicPr>
        <p:blipFill>
          <a:blip r:embed="rId3"/>
          <a:stretch>
            <a:fillRect/>
          </a:stretch>
        </p:blipFill>
        <p:spPr>
          <a:xfrm>
            <a:off x="1115047" y="1467448"/>
            <a:ext cx="9961905" cy="4780952"/>
          </a:xfrm>
          <a:prstGeom prst="rect">
            <a:avLst/>
          </a:prstGeom>
        </p:spPr>
      </p:pic>
      <p:sp>
        <p:nvSpPr>
          <p:cNvPr id="5" name="Slide Number Placeholder 4">
            <a:extLst>
              <a:ext uri="{FF2B5EF4-FFF2-40B4-BE49-F238E27FC236}">
                <a16:creationId xmlns:a16="http://schemas.microsoft.com/office/drawing/2014/main" id="{B01AC4EB-39D4-4DDF-AD30-90AA7CC538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64344-418F-4157-AF53-42C1BBD52B6D}" type="slidenum">
              <a:rPr kumimoji="0" lang="en-US" sz="900" b="0" i="0" u="none" strike="noStrike" kern="1200" cap="none" spc="0" normalizeH="0" baseline="0" noProof="0" smtClean="0">
                <a:ln>
                  <a:noFill/>
                </a:ln>
                <a:solidFill>
                  <a:srgbClr val="4A66AC"/>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dirty="0">
              <a:ln>
                <a:noFill/>
              </a:ln>
              <a:solidFill>
                <a:srgbClr val="4A66AC"/>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9976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Submitting Files</a:t>
            </a:r>
          </a:p>
        </p:txBody>
      </p:sp>
      <p:pic>
        <p:nvPicPr>
          <p:cNvPr id="4" name="Picture 3">
            <a:extLst>
              <a:ext uri="{FF2B5EF4-FFF2-40B4-BE49-F238E27FC236}">
                <a16:creationId xmlns:a16="http://schemas.microsoft.com/office/drawing/2014/main" id="{2B835749-32B7-43ED-8AA9-E457DB47C317}"/>
              </a:ext>
            </a:extLst>
          </p:cNvPr>
          <p:cNvPicPr>
            <a:picLocks noChangeAspect="1"/>
          </p:cNvPicPr>
          <p:nvPr/>
        </p:nvPicPr>
        <p:blipFill>
          <a:blip r:embed="rId3"/>
          <a:stretch>
            <a:fillRect/>
          </a:stretch>
        </p:blipFill>
        <p:spPr>
          <a:xfrm>
            <a:off x="657225" y="1478548"/>
            <a:ext cx="7869687" cy="2534652"/>
          </a:xfrm>
          <a:prstGeom prst="rect">
            <a:avLst/>
          </a:prstGeom>
        </p:spPr>
      </p:pic>
      <p:pic>
        <p:nvPicPr>
          <p:cNvPr id="6" name="Picture 5">
            <a:extLst>
              <a:ext uri="{FF2B5EF4-FFF2-40B4-BE49-F238E27FC236}">
                <a16:creationId xmlns:a16="http://schemas.microsoft.com/office/drawing/2014/main" id="{F96A9943-06B6-42AA-B43F-058010948CD3}"/>
              </a:ext>
            </a:extLst>
          </p:cNvPr>
          <p:cNvPicPr>
            <a:picLocks noChangeAspect="1"/>
          </p:cNvPicPr>
          <p:nvPr/>
        </p:nvPicPr>
        <p:blipFill>
          <a:blip r:embed="rId4"/>
          <a:stretch>
            <a:fillRect/>
          </a:stretch>
        </p:blipFill>
        <p:spPr>
          <a:xfrm>
            <a:off x="3571457" y="4212342"/>
            <a:ext cx="8171810" cy="2533718"/>
          </a:xfrm>
          <a:prstGeom prst="rect">
            <a:avLst/>
          </a:prstGeom>
        </p:spPr>
      </p:pic>
      <p:sp>
        <p:nvSpPr>
          <p:cNvPr id="7" name="Slide Number Placeholder 6">
            <a:extLst>
              <a:ext uri="{FF2B5EF4-FFF2-40B4-BE49-F238E27FC236}">
                <a16:creationId xmlns:a16="http://schemas.microsoft.com/office/drawing/2014/main" id="{B12EDA2D-0309-415E-A51C-0CFF7B8DFF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64344-418F-4157-AF53-42C1BBD52B6D}" type="slidenum">
              <a:rPr kumimoji="0" lang="en-US" sz="900" b="0" i="0" u="none" strike="noStrike" kern="1200" cap="none" spc="0" normalizeH="0" baseline="0" noProof="0" smtClean="0">
                <a:ln>
                  <a:noFill/>
                </a:ln>
                <a:solidFill>
                  <a:srgbClr val="4A66AC"/>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dirty="0">
              <a:ln>
                <a:noFill/>
              </a:ln>
              <a:solidFill>
                <a:srgbClr val="4A66AC"/>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674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3" name="Content Placeholder 2">
            <a:extLst>
              <a:ext uri="{FF2B5EF4-FFF2-40B4-BE49-F238E27FC236}">
                <a16:creationId xmlns:a16="http://schemas.microsoft.com/office/drawing/2014/main" id="{6D6B3B66-7ED3-0066-CE24-EAEA1731D655}"/>
              </a:ext>
            </a:extLst>
          </p:cNvPr>
          <p:cNvGraphicFramePr>
            <a:graphicFrameLocks noGrp="1"/>
          </p:cNvGraphicFramePr>
          <p:nvPr>
            <p:ph sz="half" idx="1"/>
          </p:nvPr>
        </p:nvGraphicFramePr>
        <p:xfrm>
          <a:off x="434241" y="155121"/>
          <a:ext cx="4597746" cy="6566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9C9C0BD-D554-475D-8568-6379293E63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6E64344-418F-4157-AF53-42C1BBD52B6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EBE66B7-3037-4E39-97CB-0AC66E89A67B}"/>
              </a:ext>
            </a:extLst>
          </p:cNvPr>
          <p:cNvPicPr>
            <a:picLocks noChangeAspect="1"/>
          </p:cNvPicPr>
          <p:nvPr/>
        </p:nvPicPr>
        <p:blipFill>
          <a:blip r:embed="rId8"/>
          <a:stretch>
            <a:fillRect/>
          </a:stretch>
        </p:blipFill>
        <p:spPr>
          <a:xfrm>
            <a:off x="6175627" y="155121"/>
            <a:ext cx="3955598" cy="2032908"/>
          </a:xfrm>
          <a:prstGeom prst="rect">
            <a:avLst/>
          </a:prstGeom>
        </p:spPr>
      </p:pic>
      <p:pic>
        <p:nvPicPr>
          <p:cNvPr id="8" name="Picture 7">
            <a:extLst>
              <a:ext uri="{FF2B5EF4-FFF2-40B4-BE49-F238E27FC236}">
                <a16:creationId xmlns:a16="http://schemas.microsoft.com/office/drawing/2014/main" id="{04929206-EA62-48CB-A25A-2D4F06C82E52}"/>
              </a:ext>
            </a:extLst>
          </p:cNvPr>
          <p:cNvPicPr>
            <a:picLocks noChangeAspect="1"/>
          </p:cNvPicPr>
          <p:nvPr/>
        </p:nvPicPr>
        <p:blipFill>
          <a:blip r:embed="rId9"/>
          <a:stretch>
            <a:fillRect/>
          </a:stretch>
        </p:blipFill>
        <p:spPr>
          <a:xfrm>
            <a:off x="6024543" y="2341870"/>
            <a:ext cx="4106682" cy="1801313"/>
          </a:xfrm>
          <a:prstGeom prst="rect">
            <a:avLst/>
          </a:prstGeom>
        </p:spPr>
      </p:pic>
      <p:pic>
        <p:nvPicPr>
          <p:cNvPr id="10" name="Picture 9">
            <a:extLst>
              <a:ext uri="{FF2B5EF4-FFF2-40B4-BE49-F238E27FC236}">
                <a16:creationId xmlns:a16="http://schemas.microsoft.com/office/drawing/2014/main" id="{F1772C22-499C-427D-84C2-963FAA3F882D}"/>
              </a:ext>
            </a:extLst>
          </p:cNvPr>
          <p:cNvPicPr>
            <a:picLocks noChangeAspect="1"/>
          </p:cNvPicPr>
          <p:nvPr/>
        </p:nvPicPr>
        <p:blipFill>
          <a:blip r:embed="rId10"/>
          <a:stretch>
            <a:fillRect/>
          </a:stretch>
        </p:blipFill>
        <p:spPr>
          <a:xfrm>
            <a:off x="6024543" y="4401196"/>
            <a:ext cx="4016875" cy="2018011"/>
          </a:xfrm>
          <a:prstGeom prst="rect">
            <a:avLst/>
          </a:prstGeom>
        </p:spPr>
      </p:pic>
    </p:spTree>
    <p:extLst>
      <p:ext uri="{BB962C8B-B14F-4D97-AF65-F5344CB8AC3E}">
        <p14:creationId xmlns:p14="http://schemas.microsoft.com/office/powerpoint/2010/main" val="3687712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A218FF3-2AD8-4B49-B0C5-9C7C2CA84C30}"/>
              </a:ext>
            </a:extLst>
          </p:cNvPr>
          <p:cNvSpPr>
            <a:spLocks noGrp="1"/>
          </p:cNvSpPr>
          <p:nvPr>
            <p:ph type="title"/>
          </p:nvPr>
        </p:nvSpPr>
        <p:spPr>
          <a:xfrm>
            <a:off x="1333501" y="609600"/>
            <a:ext cx="9505949" cy="1320800"/>
          </a:xfrm>
        </p:spPr>
        <p:txBody>
          <a:bodyPr>
            <a:normAutofit/>
          </a:bodyPr>
          <a:lstStyle/>
          <a:p>
            <a:r>
              <a:rPr lang="en-US" dirty="0"/>
              <a:t>Docket Sheet – Printed Docket Sheet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E44C4501-45E8-4116-AC0B-E3BEF7888B30}"/>
              </a:ext>
            </a:extLst>
          </p:cNvPr>
          <p:cNvPicPr>
            <a:picLocks noChangeAspect="1"/>
          </p:cNvPicPr>
          <p:nvPr/>
        </p:nvPicPr>
        <p:blipFill>
          <a:blip r:embed="rId3"/>
          <a:stretch>
            <a:fillRect/>
          </a:stretch>
        </p:blipFill>
        <p:spPr>
          <a:xfrm>
            <a:off x="1618559" y="1381125"/>
            <a:ext cx="3561813" cy="5029200"/>
          </a:xfrm>
          <a:prstGeom prst="rect">
            <a:avLst/>
          </a:prstGeom>
        </p:spPr>
      </p:pic>
      <p:pic>
        <p:nvPicPr>
          <p:cNvPr id="11" name="Picture 10">
            <a:extLst>
              <a:ext uri="{FF2B5EF4-FFF2-40B4-BE49-F238E27FC236}">
                <a16:creationId xmlns:a16="http://schemas.microsoft.com/office/drawing/2014/main" id="{B8FA25D2-3A45-4F10-B7C1-C55EEEBD0529}"/>
              </a:ext>
            </a:extLst>
          </p:cNvPr>
          <p:cNvPicPr>
            <a:picLocks noChangeAspect="1"/>
          </p:cNvPicPr>
          <p:nvPr/>
        </p:nvPicPr>
        <p:blipFill>
          <a:blip r:embed="rId4"/>
          <a:stretch>
            <a:fillRect/>
          </a:stretch>
        </p:blipFill>
        <p:spPr>
          <a:xfrm>
            <a:off x="5956335" y="1684655"/>
            <a:ext cx="4565262" cy="2328545"/>
          </a:xfrm>
          <a:prstGeom prst="rect">
            <a:avLst/>
          </a:prstGeom>
        </p:spPr>
      </p:pic>
      <p:pic>
        <p:nvPicPr>
          <p:cNvPr id="13" name="Picture 12">
            <a:extLst>
              <a:ext uri="{FF2B5EF4-FFF2-40B4-BE49-F238E27FC236}">
                <a16:creationId xmlns:a16="http://schemas.microsoft.com/office/drawing/2014/main" id="{433F7B80-17E2-439B-B348-80B38BD2CE1E}"/>
              </a:ext>
            </a:extLst>
          </p:cNvPr>
          <p:cNvPicPr>
            <a:picLocks noChangeAspect="1"/>
          </p:cNvPicPr>
          <p:nvPr/>
        </p:nvPicPr>
        <p:blipFill>
          <a:blip r:embed="rId5"/>
          <a:stretch>
            <a:fillRect/>
          </a:stretch>
        </p:blipFill>
        <p:spPr>
          <a:xfrm>
            <a:off x="6273165" y="3811905"/>
            <a:ext cx="3779520" cy="1539240"/>
          </a:xfrm>
          <a:prstGeom prst="rect">
            <a:avLst/>
          </a:prstGeom>
        </p:spPr>
      </p:pic>
      <p:sp>
        <p:nvSpPr>
          <p:cNvPr id="3" name="Slide Number Placeholder 2">
            <a:extLst>
              <a:ext uri="{FF2B5EF4-FFF2-40B4-BE49-F238E27FC236}">
                <a16:creationId xmlns:a16="http://schemas.microsoft.com/office/drawing/2014/main" id="{2959AEAF-B80B-4E32-9AB6-940450E6A9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64344-418F-4157-AF53-42C1BBD52B6D}" type="slidenum">
              <a:rPr kumimoji="0" lang="en-US" sz="900" b="0" i="0" u="none" strike="noStrike" kern="1200" cap="none" spc="0" normalizeH="0" baseline="0" noProof="0" smtClean="0">
                <a:ln>
                  <a:noFill/>
                </a:ln>
                <a:solidFill>
                  <a:srgbClr val="4A66AC"/>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dirty="0">
              <a:ln>
                <a:noFill/>
              </a:ln>
              <a:solidFill>
                <a:srgbClr val="4A66AC"/>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3816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 </a:t>
            </a:r>
            <a:br>
              <a:rPr lang="en-US" b="1" dirty="0"/>
            </a:br>
            <a:r>
              <a:rPr lang="en-US" b="1" dirty="0"/>
              <a:t>Facebook/Social Media</a:t>
            </a:r>
          </a:p>
        </p:txBody>
      </p:sp>
      <p:sp>
        <p:nvSpPr>
          <p:cNvPr id="3" name="Content Placeholder 2"/>
          <p:cNvSpPr>
            <a:spLocks noGrp="1"/>
          </p:cNvSpPr>
          <p:nvPr>
            <p:ph idx="1"/>
          </p:nvPr>
        </p:nvSpPr>
        <p:spPr>
          <a:xfrm>
            <a:off x="605588" y="1524000"/>
            <a:ext cx="10972799" cy="4525963"/>
          </a:xfrm>
        </p:spPr>
        <p:txBody>
          <a:bodyPr>
            <a:normAutofit fontScale="92500" lnSpcReduction="20000"/>
          </a:bodyPr>
          <a:lstStyle/>
          <a:p>
            <a:pPr marL="0" lvl="2" indent="0" algn="just">
              <a:lnSpc>
                <a:spcPct val="90000"/>
              </a:lnSpc>
              <a:spcBef>
                <a:spcPts val="0"/>
              </a:spcBef>
              <a:buNone/>
            </a:pPr>
            <a:r>
              <a:rPr lang="en-US" sz="2700" u="sng" dirty="0"/>
              <a:t>Wyoming Borough v. Boyer</a:t>
            </a:r>
            <a:r>
              <a:rPr lang="en-US" sz="2700" dirty="0"/>
              <a:t>, 299 A.3d 1079 (Pa. </a:t>
            </a:r>
            <a:r>
              <a:rPr lang="en-US" sz="2700" dirty="0" err="1"/>
              <a:t>Commw</a:t>
            </a:r>
            <a:r>
              <a:rPr lang="en-US" sz="2700" dirty="0"/>
              <a:t>. Ct. 2023) (</a:t>
            </a:r>
            <a:r>
              <a:rPr lang="en-US" sz="2700" dirty="0" err="1"/>
              <a:t>en</a:t>
            </a:r>
            <a:r>
              <a:rPr lang="en-US" sz="2700" dirty="0"/>
              <a:t> banc)</a:t>
            </a:r>
          </a:p>
          <a:p>
            <a:pPr marL="0" lvl="2" indent="0" algn="just">
              <a:lnSpc>
                <a:spcPct val="90000"/>
              </a:lnSpc>
              <a:spcBef>
                <a:spcPts val="0"/>
              </a:spcBef>
              <a:buNone/>
            </a:pPr>
            <a:endParaRPr lang="en-US" sz="2700" dirty="0"/>
          </a:p>
          <a:p>
            <a:pPr marL="0" lvl="2" indent="0" algn="just">
              <a:lnSpc>
                <a:spcPct val="90000"/>
              </a:lnSpc>
              <a:spcBef>
                <a:spcPts val="0"/>
              </a:spcBef>
              <a:buNone/>
            </a:pPr>
            <a:r>
              <a:rPr lang="en-US" sz="2700" dirty="0"/>
              <a:t>Request sought information concerning the Mayor of the Borough’s FB page</a:t>
            </a:r>
          </a:p>
          <a:p>
            <a:pPr marL="0" lvl="2" indent="0" algn="just">
              <a:lnSpc>
                <a:spcPct val="90000"/>
              </a:lnSpc>
              <a:spcBef>
                <a:spcPts val="0"/>
              </a:spcBef>
              <a:buNone/>
            </a:pPr>
            <a:endParaRPr lang="en-US" sz="2700" dirty="0"/>
          </a:p>
          <a:p>
            <a:pPr marL="0" lvl="2" indent="0" algn="just">
              <a:lnSpc>
                <a:spcPct val="90000"/>
              </a:lnSpc>
              <a:spcBef>
                <a:spcPts val="0"/>
              </a:spcBef>
              <a:buNone/>
            </a:pPr>
            <a:r>
              <a:rPr lang="en-US" sz="2700" dirty="0"/>
              <a:t>The OOR found that the page was a record of the Borough, noting that it was categorized as a “Public Figure” page; was titled “Joseph Dominick Mayor of Wyoming”; and, most importantly, mostly contained content discussing Borough business.</a:t>
            </a:r>
          </a:p>
          <a:p>
            <a:pPr marL="0" lvl="2" indent="0" algn="just">
              <a:lnSpc>
                <a:spcPct val="80000"/>
              </a:lnSpc>
              <a:spcBef>
                <a:spcPts val="0"/>
              </a:spcBef>
              <a:buNone/>
            </a:pPr>
            <a:endParaRPr lang="en-US" sz="2700" dirty="0"/>
          </a:p>
          <a:p>
            <a:pPr marL="0" lvl="2" indent="0" algn="just">
              <a:lnSpc>
                <a:spcPct val="80000"/>
              </a:lnSpc>
              <a:spcBef>
                <a:spcPts val="0"/>
              </a:spcBef>
              <a:buNone/>
            </a:pPr>
            <a:r>
              <a:rPr lang="en-US" sz="2700" dirty="0"/>
              <a:t>The trial court reversed the OOR. Citing the </a:t>
            </a:r>
            <a:r>
              <a:rPr lang="en-US" sz="2700" i="1" dirty="0"/>
              <a:t>Cagle</a:t>
            </a:r>
            <a:r>
              <a:rPr lang="en-US" sz="2700" dirty="0"/>
              <a:t> opinion, the Commonwealth Court vacated and remanded back to the trial court for an analysis under </a:t>
            </a:r>
            <a:r>
              <a:rPr lang="en-US" sz="2700" i="1" dirty="0"/>
              <a:t>Cagle</a:t>
            </a:r>
            <a:r>
              <a:rPr lang="en-US" sz="2700" dirty="0"/>
              <a:t>.</a:t>
            </a:r>
          </a:p>
          <a:p>
            <a:pPr marL="0" lvl="2" indent="0" algn="just">
              <a:lnSpc>
                <a:spcPct val="80000"/>
              </a:lnSpc>
              <a:spcBef>
                <a:spcPts val="0"/>
              </a:spcBef>
              <a:buNone/>
            </a:pPr>
            <a:endParaRPr lang="en-US" sz="2700" dirty="0"/>
          </a:p>
          <a:p>
            <a:pPr marL="0" lvl="2" indent="0" algn="just">
              <a:lnSpc>
                <a:spcPct val="80000"/>
              </a:lnSpc>
              <a:spcBef>
                <a:spcPts val="0"/>
              </a:spcBef>
              <a:buNone/>
            </a:pPr>
            <a:r>
              <a:rPr lang="en-US" sz="2700" dirty="0"/>
              <a:t>However, the Court noted the Mayor used the Facebook page in an official manner, and that mayors have greater authority to bind the agency, ultimately concluding “that case law more strongly supports the disclosure of a borough mayor’s social media activities.”</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17562863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3905C2F-ECA7-427D-AAB6-70BC734C819B}"/>
              </a:ext>
            </a:extLst>
          </p:cNvPr>
          <p:cNvPicPr>
            <a:picLocks noGrp="1" noChangeAspect="1"/>
          </p:cNvPicPr>
          <p:nvPr>
            <p:ph idx="1"/>
          </p:nvPr>
        </p:nvPicPr>
        <p:blipFill rotWithShape="1">
          <a:blip r:embed="rId2"/>
          <a:srcRect b="19"/>
          <a:stretch/>
        </p:blipFill>
        <p:spPr>
          <a:xfrm>
            <a:off x="811797" y="457200"/>
            <a:ext cx="10568406" cy="5943600"/>
          </a:xfrm>
          <a:prstGeom prst="rect">
            <a:avLst/>
          </a:prstGeom>
        </p:spPr>
      </p:pic>
      <p:sp>
        <p:nvSpPr>
          <p:cNvPr id="6" name="Slide Number Placeholder 5">
            <a:extLst>
              <a:ext uri="{FF2B5EF4-FFF2-40B4-BE49-F238E27FC236}">
                <a16:creationId xmlns:a16="http://schemas.microsoft.com/office/drawing/2014/main" id="{9D6E59CF-352E-484D-956D-64B719442F81}"/>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6DD6AA-E689-463F-A975-02F25735A162}" type="slidenum">
              <a:rPr kumimoji="0" lang="en-US" sz="11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60</a:t>
            </a:fld>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5570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Prothonotaries</a:t>
            </a:r>
          </a:p>
        </p:txBody>
      </p:sp>
      <p:sp>
        <p:nvSpPr>
          <p:cNvPr id="3" name="Content Placeholder 2"/>
          <p:cNvSpPr>
            <a:spLocks noGrp="1"/>
          </p:cNvSpPr>
          <p:nvPr>
            <p:ph idx="1"/>
          </p:nvPr>
        </p:nvSpPr>
        <p:spPr>
          <a:xfrm>
            <a:off x="605588" y="1524000"/>
            <a:ext cx="10972799" cy="4525963"/>
          </a:xfrm>
        </p:spPr>
        <p:txBody>
          <a:bodyPr>
            <a:noAutofit/>
          </a:bodyPr>
          <a:lstStyle/>
          <a:p>
            <a:pPr marL="0" indent="0" algn="just" fontAlgn="base">
              <a:lnSpc>
                <a:spcPct val="80000"/>
              </a:lnSpc>
              <a:spcBef>
                <a:spcPts val="0"/>
              </a:spcBef>
              <a:buNone/>
            </a:pPr>
            <a:r>
              <a:rPr lang="en-US" sz="2000" u="sng" dirty="0" err="1"/>
              <a:t>Scolforo</a:t>
            </a:r>
            <a:r>
              <a:rPr lang="en-US" sz="2000" u="sng" dirty="0"/>
              <a:t> v. County of York</a:t>
            </a:r>
            <a:r>
              <a:rPr lang="en-US" sz="2000" dirty="0"/>
              <a:t>, 298 A.3d 193 (Pa. </a:t>
            </a:r>
            <a:r>
              <a:rPr lang="en-US" sz="2000" dirty="0" err="1"/>
              <a:t>Commw</a:t>
            </a:r>
            <a:r>
              <a:rPr lang="en-US" sz="2000" dirty="0"/>
              <a:t>. Ct. 2023)</a:t>
            </a:r>
          </a:p>
          <a:p>
            <a:pPr marL="0" indent="0" algn="just">
              <a:lnSpc>
                <a:spcPct val="80000"/>
              </a:lnSpc>
              <a:spcBef>
                <a:spcPts val="0"/>
              </a:spcBef>
              <a:buNone/>
            </a:pPr>
            <a:endParaRPr lang="en-US" sz="2000" dirty="0"/>
          </a:p>
          <a:p>
            <a:pPr marL="0" marR="0" lvl="0" indent="0" algn="just">
              <a:lnSpc>
                <a:spcPct val="107000"/>
              </a:lnSpc>
              <a:spcBef>
                <a:spcPts val="0"/>
              </a:spcBef>
              <a:spcAft>
                <a:spcPts val="800"/>
              </a:spcAft>
              <a:buNone/>
            </a:pPr>
            <a:r>
              <a:rPr lang="en-US" sz="2000" kern="100" dirty="0">
                <a:effectLst/>
                <a:ea typeface="Calibri" panose="020F0502020204030204" pitchFamily="34" charset="0"/>
                <a:cs typeface="Times New Roman" panose="02020603050405020304" pitchFamily="18" charset="0"/>
              </a:rPr>
              <a:t>Request for the names, salary, job titles, and length of service of employees of the York County Prothonotary’s Office.  The OOR dismissed the appeal for lack of jurisdiction, reasoning that the Prothonotary is a judicial agency, and that the OOR is unable to grant access to records of a judicial agency.</a:t>
            </a:r>
          </a:p>
          <a:p>
            <a:pPr marL="0" marR="0" lvl="0" indent="0" algn="just">
              <a:lnSpc>
                <a:spcPct val="107000"/>
              </a:lnSpc>
              <a:spcBef>
                <a:spcPts val="0"/>
              </a:spcBef>
              <a:spcAft>
                <a:spcPts val="0"/>
              </a:spcAft>
              <a:buNone/>
            </a:pPr>
            <a:r>
              <a:rPr lang="en-US" sz="2000" kern="100" dirty="0">
                <a:effectLst/>
                <a:ea typeface="Calibri" panose="020F0502020204030204" pitchFamily="34" charset="0"/>
                <a:cs typeface="Times New Roman" panose="02020603050405020304" pitchFamily="18" charset="0"/>
              </a:rPr>
              <a:t>The Commonwealth Court held that:</a:t>
            </a:r>
          </a:p>
          <a:p>
            <a:pPr marL="742950" marR="0" lvl="1" indent="-285750" algn="just">
              <a:lnSpc>
                <a:spcPct val="107000"/>
              </a:lnSpc>
              <a:spcBef>
                <a:spcPts val="0"/>
              </a:spcBef>
              <a:spcAft>
                <a:spcPts val="0"/>
              </a:spcAft>
              <a:buFont typeface="Courier New" panose="02070309020205020404" pitchFamily="49" charset="0"/>
              <a:buChar char="o"/>
            </a:pPr>
            <a:r>
              <a:rPr lang="en-US" sz="2000" kern="100" dirty="0">
                <a:effectLst/>
                <a:ea typeface="Calibri" panose="020F0502020204030204" pitchFamily="34" charset="0"/>
                <a:cs typeface="Times New Roman" panose="02020603050405020304" pitchFamily="18" charset="0"/>
              </a:rPr>
              <a:t>Prothonotaries are judicial agencies under the RTKL and their staff are personnel of the Unified Judicial System</a:t>
            </a:r>
          </a:p>
          <a:p>
            <a:pPr marL="742950" marR="0" lvl="1" indent="-285750" algn="just">
              <a:lnSpc>
                <a:spcPct val="107000"/>
              </a:lnSpc>
              <a:spcBef>
                <a:spcPts val="0"/>
              </a:spcBef>
              <a:spcAft>
                <a:spcPts val="0"/>
              </a:spcAft>
              <a:buFont typeface="Courier New" panose="02070309020205020404" pitchFamily="49" charset="0"/>
              <a:buChar char="o"/>
            </a:pPr>
            <a:r>
              <a:rPr lang="en-US" sz="2000" kern="100" dirty="0">
                <a:effectLst/>
                <a:ea typeface="Calibri" panose="020F0502020204030204" pitchFamily="34" charset="0"/>
                <a:cs typeface="Times New Roman" panose="02020603050405020304" pitchFamily="18" charset="0"/>
              </a:rPr>
              <a:t>Even if possessed by the County, a local agency, the records are judicial records because they document the activities of a judicial agency</a:t>
            </a:r>
          </a:p>
          <a:p>
            <a:pPr marL="742950" marR="0" lvl="1" indent="-285750" algn="just">
              <a:lnSpc>
                <a:spcPct val="107000"/>
              </a:lnSpc>
              <a:spcBef>
                <a:spcPts val="0"/>
              </a:spcBef>
              <a:spcAft>
                <a:spcPts val="800"/>
              </a:spcAft>
              <a:buFont typeface="Courier New" panose="02070309020205020404" pitchFamily="49" charset="0"/>
              <a:buChar char="o"/>
            </a:pPr>
            <a:r>
              <a:rPr lang="en-US" sz="2000" kern="100" dirty="0">
                <a:effectLst/>
                <a:ea typeface="Calibri" panose="020F0502020204030204" pitchFamily="34" charset="0"/>
                <a:cs typeface="Times New Roman" panose="02020603050405020304" pitchFamily="18" charset="0"/>
              </a:rPr>
              <a:t>Only financial records are available from a judicial agency under the RTKL; however, the information, including length of service, is a financial record</a:t>
            </a: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16214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Narrowly Construed Exemptions</a:t>
            </a:r>
          </a:p>
        </p:txBody>
      </p:sp>
      <p:sp>
        <p:nvSpPr>
          <p:cNvPr id="3" name="Content Placeholder 2"/>
          <p:cNvSpPr>
            <a:spLocks noGrp="1"/>
          </p:cNvSpPr>
          <p:nvPr>
            <p:ph idx="1"/>
          </p:nvPr>
        </p:nvSpPr>
        <p:spPr>
          <a:xfrm>
            <a:off x="605588" y="1524000"/>
            <a:ext cx="10972799" cy="4525963"/>
          </a:xfrm>
        </p:spPr>
        <p:txBody>
          <a:bodyPr>
            <a:normAutofit fontScale="32500" lnSpcReduction="20000"/>
          </a:bodyPr>
          <a:lstStyle/>
          <a:p>
            <a:pPr marL="0" indent="0" algn="just" fontAlgn="base">
              <a:spcBef>
                <a:spcPts val="0"/>
              </a:spcBef>
              <a:buNone/>
            </a:pPr>
            <a:r>
              <a:rPr lang="en-US" sz="5200" u="sng" dirty="0"/>
              <a:t>PUC v. Nase</a:t>
            </a:r>
            <a:r>
              <a:rPr lang="en-US" sz="5200" dirty="0"/>
              <a:t>, No. 514 C.D. 2022, 2023 Pa. </a:t>
            </a:r>
            <a:r>
              <a:rPr lang="en-US" sz="5200" dirty="0" err="1"/>
              <a:t>Commw</a:t>
            </a:r>
            <a:r>
              <a:rPr lang="en-US" sz="5200" dirty="0"/>
              <a:t>. LEXIS 140 (Pa. </a:t>
            </a:r>
            <a:r>
              <a:rPr lang="en-US" sz="5200" dirty="0" err="1"/>
              <a:t>Commw</a:t>
            </a:r>
            <a:r>
              <a:rPr lang="en-US" sz="5200" dirty="0"/>
              <a:t>. Ct. 2023)</a:t>
            </a:r>
          </a:p>
          <a:p>
            <a:pPr marL="0" indent="0" algn="just">
              <a:lnSpc>
                <a:spcPct val="120000"/>
              </a:lnSpc>
              <a:spcBef>
                <a:spcPts val="0"/>
              </a:spcBef>
              <a:buNone/>
            </a:pPr>
            <a:endParaRPr lang="en-US" sz="5200" dirty="0"/>
          </a:p>
          <a:p>
            <a:pPr marL="0" marR="0" lvl="0" indent="0" algn="just">
              <a:lnSpc>
                <a:spcPct val="107000"/>
              </a:lnSpc>
              <a:spcBef>
                <a:spcPts val="0"/>
              </a:spcBef>
              <a:spcAft>
                <a:spcPts val="0"/>
              </a:spcAft>
              <a:buNone/>
            </a:pPr>
            <a:r>
              <a:rPr lang="en-US" sz="5200" kern="100" dirty="0">
                <a:effectLst/>
                <a:ea typeface="Calibri" panose="020F0502020204030204" pitchFamily="34" charset="0"/>
                <a:cs typeface="Times New Roman" panose="02020603050405020304" pitchFamily="18" charset="0"/>
              </a:rPr>
              <a:t>Request for records concerning a water company represented by the Requester.  The OOR, after an </a:t>
            </a:r>
            <a:r>
              <a:rPr lang="en-US" sz="5200" i="1" kern="100" dirty="0">
                <a:effectLst/>
                <a:ea typeface="Calibri" panose="020F0502020204030204" pitchFamily="34" charset="0"/>
                <a:cs typeface="Times New Roman" panose="02020603050405020304" pitchFamily="18" charset="0"/>
              </a:rPr>
              <a:t>in camera </a:t>
            </a:r>
            <a:r>
              <a:rPr lang="en-US" sz="5200" kern="100" dirty="0">
                <a:effectLst/>
                <a:ea typeface="Calibri" panose="020F0502020204030204" pitchFamily="34" charset="0"/>
                <a:cs typeface="Times New Roman" panose="02020603050405020304" pitchFamily="18" charset="0"/>
              </a:rPr>
              <a:t>review, granted the appeal in part.</a:t>
            </a:r>
          </a:p>
          <a:p>
            <a:pPr marL="0" marR="0" lvl="0" indent="0" algn="just">
              <a:lnSpc>
                <a:spcPct val="107000"/>
              </a:lnSpc>
              <a:spcBef>
                <a:spcPts val="0"/>
              </a:spcBef>
              <a:spcAft>
                <a:spcPts val="0"/>
              </a:spcAft>
              <a:buNone/>
            </a:pPr>
            <a:endParaRPr lang="en-US" sz="5200" kern="100" dirty="0">
              <a:effectLst/>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5200" kern="100" dirty="0">
                <a:effectLst/>
                <a:ea typeface="Calibri" panose="020F0502020204030204" pitchFamily="34" charset="0"/>
                <a:cs typeface="Times New Roman" panose="02020603050405020304" pitchFamily="18" charset="0"/>
              </a:rPr>
              <a:t>The Commonwealth Court held that:</a:t>
            </a:r>
          </a:p>
          <a:p>
            <a:pPr marL="742950" marR="0" lvl="1" indent="-285750" algn="just">
              <a:lnSpc>
                <a:spcPct val="107000"/>
              </a:lnSpc>
              <a:spcBef>
                <a:spcPts val="0"/>
              </a:spcBef>
              <a:spcAft>
                <a:spcPts val="0"/>
              </a:spcAft>
              <a:buFont typeface="Courier New" panose="02070309020205020404" pitchFamily="49" charset="0"/>
              <a:buChar char="o"/>
            </a:pPr>
            <a:r>
              <a:rPr lang="en-US" sz="5200" kern="100" dirty="0">
                <a:effectLst/>
                <a:ea typeface="Calibri" panose="020F0502020204030204" pitchFamily="34" charset="0"/>
                <a:cs typeface="Times New Roman" panose="02020603050405020304" pitchFamily="18" charset="0"/>
              </a:rPr>
              <a:t>The “notes and working papers” exemption, 65 P.S. § 67.708(b)(12), covers those records “retained solely for the convenience of individual officials”</a:t>
            </a:r>
          </a:p>
          <a:p>
            <a:pPr marL="1143000" marR="0" lvl="2" indent="-228600" algn="just">
              <a:lnSpc>
                <a:spcPct val="107000"/>
              </a:lnSpc>
              <a:spcBef>
                <a:spcPts val="0"/>
              </a:spcBef>
              <a:spcAft>
                <a:spcPts val="0"/>
              </a:spcAft>
              <a:buFont typeface="Wingdings" panose="05000000000000000000" pitchFamily="2" charset="2"/>
              <a:buChar char=""/>
            </a:pPr>
            <a:r>
              <a:rPr lang="en-US" sz="5200" kern="100" dirty="0">
                <a:effectLst/>
                <a:ea typeface="Calibri" panose="020F0502020204030204" pitchFamily="34" charset="0"/>
                <a:cs typeface="Times New Roman" panose="02020603050405020304" pitchFamily="18" charset="0"/>
              </a:rPr>
              <a:t>Records used to facilitate the daily activities of a team or working group are not covered under the exemption</a:t>
            </a:r>
          </a:p>
          <a:p>
            <a:pPr marL="1143000" marR="0" lvl="2" indent="-228600" algn="just">
              <a:lnSpc>
                <a:spcPct val="107000"/>
              </a:lnSpc>
              <a:spcBef>
                <a:spcPts val="0"/>
              </a:spcBef>
              <a:spcAft>
                <a:spcPts val="0"/>
              </a:spcAft>
              <a:buFont typeface="Wingdings" panose="05000000000000000000" pitchFamily="2" charset="2"/>
              <a:buChar char=""/>
            </a:pPr>
            <a:r>
              <a:rPr lang="en-US" sz="5200" kern="100" dirty="0">
                <a:effectLst/>
                <a:ea typeface="Calibri" panose="020F0502020204030204" pitchFamily="34" charset="0"/>
                <a:cs typeface="Times New Roman" panose="02020603050405020304" pitchFamily="18" charset="0"/>
              </a:rPr>
              <a:t>Meanwhile, emails between employees exchanging information or containing discussion are not covered by the exemption</a:t>
            </a:r>
          </a:p>
          <a:p>
            <a:pPr marL="742950" marR="0" lvl="1" indent="-285750" algn="just">
              <a:lnSpc>
                <a:spcPct val="107000"/>
              </a:lnSpc>
              <a:spcBef>
                <a:spcPts val="0"/>
              </a:spcBef>
              <a:spcAft>
                <a:spcPts val="0"/>
              </a:spcAft>
              <a:buFont typeface="Courier New" panose="02070309020205020404" pitchFamily="49" charset="0"/>
              <a:buChar char="o"/>
            </a:pPr>
            <a:r>
              <a:rPr lang="en-US" sz="5200" kern="100" dirty="0">
                <a:effectLst/>
                <a:ea typeface="Calibri" panose="020F0502020204030204" pitchFamily="34" charset="0"/>
                <a:cs typeface="Times New Roman" panose="02020603050405020304" pitchFamily="18" charset="0"/>
              </a:rPr>
              <a:t>Records are not exempt under the internal, </a:t>
            </a:r>
            <a:r>
              <a:rPr lang="en-US" sz="5200" kern="100" dirty="0" err="1">
                <a:effectLst/>
                <a:ea typeface="Calibri" panose="020F0502020204030204" pitchFamily="34" charset="0"/>
                <a:cs typeface="Times New Roman" panose="02020603050405020304" pitchFamily="18" charset="0"/>
              </a:rPr>
              <a:t>predecisional</a:t>
            </a:r>
            <a:r>
              <a:rPr lang="en-US" sz="5200" kern="100" dirty="0">
                <a:effectLst/>
                <a:ea typeface="Calibri" panose="020F0502020204030204" pitchFamily="34" charset="0"/>
                <a:cs typeface="Times New Roman" panose="02020603050405020304" pitchFamily="18" charset="0"/>
              </a:rPr>
              <a:t> deliberation exemption, 65 P.S. § 67.708(b)(10)(</a:t>
            </a:r>
            <a:r>
              <a:rPr lang="en-US" sz="5200" kern="100" dirty="0" err="1">
                <a:effectLst/>
                <a:ea typeface="Calibri" panose="020F0502020204030204" pitchFamily="34" charset="0"/>
                <a:cs typeface="Times New Roman" panose="02020603050405020304" pitchFamily="18" charset="0"/>
              </a:rPr>
              <a:t>i</a:t>
            </a:r>
            <a:r>
              <a:rPr lang="en-US" sz="5200" kern="100" dirty="0">
                <a:effectLst/>
                <a:ea typeface="Calibri" panose="020F0502020204030204" pitchFamily="34" charset="0"/>
                <a:cs typeface="Times New Roman" panose="02020603050405020304" pitchFamily="18" charset="0"/>
              </a:rPr>
              <a:t>)(A), simply because they would show that the agency engaged in a deliberation</a:t>
            </a:r>
          </a:p>
          <a:p>
            <a:pPr marL="742950" marR="0" lvl="1" indent="-285750" algn="just">
              <a:lnSpc>
                <a:spcPct val="107000"/>
              </a:lnSpc>
              <a:spcBef>
                <a:spcPts val="0"/>
              </a:spcBef>
              <a:spcAft>
                <a:spcPts val="800"/>
              </a:spcAft>
              <a:buFont typeface="Courier New" panose="02070309020205020404" pitchFamily="49" charset="0"/>
              <a:buChar char="o"/>
            </a:pPr>
            <a:r>
              <a:rPr lang="en-US" sz="5200" kern="100" dirty="0">
                <a:effectLst/>
                <a:ea typeface="Calibri" panose="020F0502020204030204" pitchFamily="34" charset="0"/>
                <a:cs typeface="Times New Roman" panose="02020603050405020304" pitchFamily="18" charset="0"/>
              </a:rPr>
              <a:t>Records are not protected by the attorney-client privilege simply because they reflect that someone within the agency sought and received legal advice; the records must actually contain privileged information</a:t>
            </a:r>
          </a:p>
          <a:p>
            <a:pPr marL="0" indent="0" algn="just">
              <a:lnSpc>
                <a:spcPct val="120000"/>
              </a:lnSpc>
              <a:spcBef>
                <a:spcPts val="0"/>
              </a:spcBef>
              <a:buNone/>
            </a:pPr>
            <a:r>
              <a:rPr lang="en-US" sz="5200" kern="100" dirty="0">
                <a:effectLst/>
                <a:ea typeface="Calibri" panose="020F0502020204030204" pitchFamily="34" charset="0"/>
                <a:cs typeface="Times New Roman" panose="02020603050405020304" pitchFamily="18" charset="0"/>
              </a:rPr>
              <a:t>Exemptions are to be construed narrowly, and agencies must provide sufficient evidence demonstrating how a specific record falls under an exemption.</a:t>
            </a:r>
          </a:p>
          <a:p>
            <a:pPr marL="0" indent="0" algn="just">
              <a:lnSpc>
                <a:spcPct val="120000"/>
              </a:lnSpc>
              <a:spcBef>
                <a:spcPts val="0"/>
              </a:spcBef>
              <a:buNone/>
            </a:pPr>
            <a:endParaRPr lang="en-US" sz="3200" dirty="0"/>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169649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vert="horz" lIns="91440" tIns="45720" rIns="91440" bIns="45720" rtlCol="0" anchor="ctr">
            <a:normAutofit fontScale="90000"/>
          </a:bodyPr>
          <a:lstStyle/>
          <a:p>
            <a:r>
              <a:rPr lang="en-US" b="1" dirty="0"/>
              <a:t>Case Law Update:</a:t>
            </a:r>
            <a:br>
              <a:rPr lang="en-US" b="1" dirty="0"/>
            </a:br>
            <a:r>
              <a:rPr lang="en-US" b="1" dirty="0"/>
              <a:t>Coroner Records</a:t>
            </a:r>
          </a:p>
        </p:txBody>
      </p:sp>
      <p:sp>
        <p:nvSpPr>
          <p:cNvPr id="3" name="Content Placeholder 2"/>
          <p:cNvSpPr>
            <a:spLocks noGrp="1"/>
          </p:cNvSpPr>
          <p:nvPr>
            <p:ph idx="1"/>
          </p:nvPr>
        </p:nvSpPr>
        <p:spPr>
          <a:xfrm>
            <a:off x="605588" y="1524000"/>
            <a:ext cx="10972799" cy="4525963"/>
          </a:xfrm>
        </p:spPr>
        <p:txBody>
          <a:bodyPr>
            <a:normAutofit fontScale="92500" lnSpcReduction="10000"/>
          </a:bodyPr>
          <a:lstStyle/>
          <a:p>
            <a:pPr marL="0" indent="0" algn="just">
              <a:spcBef>
                <a:spcPts val="0"/>
              </a:spcBef>
              <a:buNone/>
            </a:pPr>
            <a:r>
              <a:rPr lang="en-US" sz="2400" u="sng" dirty="0"/>
              <a:t>Allegheny County v. Hailer</a:t>
            </a:r>
            <a:r>
              <a:rPr lang="en-US" sz="2400" dirty="0"/>
              <a:t>, 298 A.3d 476 (Pa. </a:t>
            </a:r>
            <a:r>
              <a:rPr lang="en-US" sz="2400" dirty="0" err="1"/>
              <a:t>Commw</a:t>
            </a:r>
            <a:r>
              <a:rPr lang="en-US" sz="2400" dirty="0"/>
              <a:t>. Ct. 2023)</a:t>
            </a:r>
          </a:p>
          <a:p>
            <a:pPr marL="0" indent="0" algn="just">
              <a:spcBef>
                <a:spcPts val="0"/>
              </a:spcBef>
              <a:buNone/>
            </a:pPr>
            <a:endParaRPr lang="en-US" sz="2400" b="0" i="0" dirty="0">
              <a:effectLst/>
            </a:endParaRPr>
          </a:p>
          <a:p>
            <a:pPr marL="0" marR="0" lvl="0" indent="0">
              <a:lnSpc>
                <a:spcPct val="107000"/>
              </a:lnSpc>
              <a:spcBef>
                <a:spcPts val="0"/>
              </a:spcBef>
              <a:spcAft>
                <a:spcPts val="0"/>
              </a:spcAft>
              <a:buNone/>
            </a:pPr>
            <a:r>
              <a:rPr lang="en-US" sz="2400" kern="100" dirty="0">
                <a:effectLst/>
                <a:ea typeface="Calibri" panose="020F0502020204030204" pitchFamily="34" charset="0"/>
                <a:cs typeface="Times New Roman" panose="02020603050405020304" pitchFamily="18" charset="0"/>
              </a:rPr>
              <a:t>Request for autopsy and toxicology reports.</a:t>
            </a:r>
          </a:p>
          <a:p>
            <a:pPr marL="0" marR="0" lvl="0" indent="0">
              <a:lnSpc>
                <a:spcPct val="107000"/>
              </a:lnSpc>
              <a:spcBef>
                <a:spcPts val="0"/>
              </a:spcBef>
              <a:spcAft>
                <a:spcPts val="0"/>
              </a:spcAft>
              <a:buNone/>
            </a:pPr>
            <a:endParaRPr lang="en-US" sz="2400" kern="1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kern="100" dirty="0">
                <a:effectLst/>
                <a:ea typeface="Calibri" panose="020F0502020204030204" pitchFamily="34" charset="0"/>
                <a:cs typeface="Times New Roman" panose="02020603050405020304" pitchFamily="18" charset="0"/>
              </a:rPr>
              <a:t>The Coroner’s Act sets fees for certain coroner records.  16 P.S. § 1252-B.  The OOR granted the appeal based upon this section, but the trial court reversed, finding this section only permitted disclosure of the records in the event that a nongovernmental agency sought the information for the purpose of investigating an insurance claim or determining liability for the death of the decedent.</a:t>
            </a:r>
          </a:p>
          <a:p>
            <a:pPr marL="0" marR="0" lvl="0" indent="0">
              <a:lnSpc>
                <a:spcPct val="107000"/>
              </a:lnSpc>
              <a:spcBef>
                <a:spcPts val="0"/>
              </a:spcBef>
              <a:spcAft>
                <a:spcPts val="800"/>
              </a:spcAft>
              <a:buNone/>
            </a:pPr>
            <a:endParaRPr lang="en-US" sz="2400" kern="1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2400" kern="100" dirty="0">
                <a:effectLst/>
                <a:ea typeface="Calibri" panose="020F0502020204030204" pitchFamily="34" charset="0"/>
                <a:cs typeface="Times New Roman" panose="02020603050405020304" pitchFamily="18" charset="0"/>
              </a:rPr>
              <a:t>However, the Commonwealth Court found that the section does not limit who can obtain the records for the quoted fees.  “…[T]he General Assembly intended that coroner records would be publicly accessible, provided the appropriate fee was paid.”</a:t>
            </a:r>
          </a:p>
          <a:p>
            <a:pPr marL="0" indent="0" algn="just" fontAlgn="base">
              <a:spcBef>
                <a:spcPts val="0"/>
              </a:spcBef>
              <a:buNone/>
            </a:pPr>
            <a:endParaRPr lang="en-US" sz="3200" b="0" i="0" dirty="0">
              <a:effectLst/>
            </a:endParaRPr>
          </a:p>
        </p:txBody>
      </p:sp>
      <p:sp>
        <p:nvSpPr>
          <p:cNvPr id="4" name="Footer Placeholder 3">
            <a:extLst>
              <a:ext uri="{FF2B5EF4-FFF2-40B4-BE49-F238E27FC236}">
                <a16:creationId xmlns:a16="http://schemas.microsoft.com/office/drawing/2014/main" id="{9E34350D-AFDD-497B-84AA-FCDCF6D7B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Annual Training Case Update</a:t>
            </a:r>
          </a:p>
        </p:txBody>
      </p:sp>
      <p:sp>
        <p:nvSpPr>
          <p:cNvPr id="6" name="Slide Number Placeholder 5">
            <a:extLst>
              <a:ext uri="{FF2B5EF4-FFF2-40B4-BE49-F238E27FC236}">
                <a16:creationId xmlns:a16="http://schemas.microsoft.com/office/drawing/2014/main" id="{EBB38C64-B1C1-4F3F-8B4C-BCE2EC207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6DD6AA-E689-463F-A975-02F25735A1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A7B97693-CB03-47DA-8EFB-C1DE3314D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11/14/23</a:t>
            </a:r>
          </a:p>
        </p:txBody>
      </p:sp>
    </p:spTree>
    <p:extLst>
      <p:ext uri="{BB962C8B-B14F-4D97-AF65-F5344CB8AC3E}">
        <p14:creationId xmlns:p14="http://schemas.microsoft.com/office/powerpoint/2010/main" val="3868004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3F80D7F30974E95C6824B2EC0AAD7" ma:contentTypeVersion="13" ma:contentTypeDescription="Create a new document." ma:contentTypeScope="" ma:versionID="4d3a02c701f4c4cb62c7cdb8b29beeb4">
  <xsd:schema xmlns:xsd="http://www.w3.org/2001/XMLSchema" xmlns:xs="http://www.w3.org/2001/XMLSchema" xmlns:p="http://schemas.microsoft.com/office/2006/metadata/properties" xmlns:ns3="cbf034ae-9d08-47c4-bac7-5234591f98c2" xmlns:ns4="80d4c004-d0ae-4651-90f9-95398c364cfc" targetNamespace="http://schemas.microsoft.com/office/2006/metadata/properties" ma:root="true" ma:fieldsID="f3254a6be495f1d97bfdfe0b54fe8d20" ns3:_="" ns4:_="">
    <xsd:import namespace="cbf034ae-9d08-47c4-bac7-5234591f98c2"/>
    <xsd:import namespace="80d4c004-d0ae-4651-90f9-95398c364c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034ae-9d08-47c4-bac7-5234591f9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d4c004-d0ae-4651-90f9-95398c364c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bf034ae-9d08-47c4-bac7-5234591f98c2" xsi:nil="true"/>
  </documentManagement>
</p:properties>
</file>

<file path=customXml/itemProps1.xml><?xml version="1.0" encoding="utf-8"?>
<ds:datastoreItem xmlns:ds="http://schemas.openxmlformats.org/officeDocument/2006/customXml" ds:itemID="{64560185-14C0-4057-8193-1FBE046B1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034ae-9d08-47c4-bac7-5234591f98c2"/>
    <ds:schemaRef ds:uri="80d4c004-d0ae-4651-90f9-95398c364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08AFD2-B525-449A-B32B-C2C79D4FF91A}">
  <ds:schemaRefs>
    <ds:schemaRef ds:uri="http://schemas.microsoft.com/sharepoint/v3/contenttype/forms"/>
  </ds:schemaRefs>
</ds:datastoreItem>
</file>

<file path=customXml/itemProps3.xml><?xml version="1.0" encoding="utf-8"?>
<ds:datastoreItem xmlns:ds="http://schemas.openxmlformats.org/officeDocument/2006/customXml" ds:itemID="{ECF44D39-DC7E-43DB-AF23-D8810EA20523}">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0d4c004-d0ae-4651-90f9-95398c364cfc"/>
    <ds:schemaRef ds:uri="cbf034ae-9d08-47c4-bac7-5234591f98c2"/>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17172</TotalTime>
  <Words>6353</Words>
  <Application>Microsoft Office PowerPoint</Application>
  <PresentationFormat>Widescreen</PresentationFormat>
  <Paragraphs>536</Paragraphs>
  <Slides>60</Slides>
  <Notes>31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60</vt:i4>
      </vt:variant>
    </vt:vector>
  </HeadingPairs>
  <TitlesOfParts>
    <vt:vector size="76" baseType="lpstr">
      <vt:lpstr>Arial</vt:lpstr>
      <vt:lpstr>Calibri</vt:lpstr>
      <vt:lpstr>Calibri Light</vt:lpstr>
      <vt:lpstr>Courier New</vt:lpstr>
      <vt:lpstr>Symbol</vt:lpstr>
      <vt:lpstr>Times New Roman</vt:lpstr>
      <vt:lpstr>Trebuchet MS</vt:lpstr>
      <vt:lpstr>Wingdings</vt:lpstr>
      <vt:lpstr>Wingdings 3</vt:lpstr>
      <vt:lpstr>Office Theme</vt:lpstr>
      <vt:lpstr>1_Office Theme</vt:lpstr>
      <vt:lpstr>2_Office Theme</vt:lpstr>
      <vt:lpstr>4_Office Theme</vt:lpstr>
      <vt:lpstr>5_Office Theme</vt:lpstr>
      <vt:lpstr>3_Office Theme</vt:lpstr>
      <vt:lpstr>Facet</vt:lpstr>
      <vt:lpstr>Annual Training Case Update    November 14, 2023</vt:lpstr>
      <vt:lpstr>Reported Opinions</vt:lpstr>
      <vt:lpstr>Case Law Update: Electronic video redaction</vt:lpstr>
      <vt:lpstr>Case Law Update:  Facebook/Social Media</vt:lpstr>
      <vt:lpstr>Case Law Update:  New Test for Social Media Platforms</vt:lpstr>
      <vt:lpstr>Case Law Update:  Facebook/Social Media</vt:lpstr>
      <vt:lpstr>Case Law Update: Prothonotaries</vt:lpstr>
      <vt:lpstr>Case Law Update: Narrowly Construed Exemptions</vt:lpstr>
      <vt:lpstr>Case Law Update: Coroner Records</vt:lpstr>
      <vt:lpstr>Case Law Update: Retirement v. Discharge</vt:lpstr>
      <vt:lpstr>Case Law Update:  Untimely Appeals from the OOR</vt:lpstr>
      <vt:lpstr>Unreported Opinions  Unreported opinions of the Commonwealth Court are not binding precedent, but may be cited for their persuasive value</vt:lpstr>
      <vt:lpstr>Case Law Update: The RTKL provides an adequate statutory remedy</vt:lpstr>
      <vt:lpstr>Case Law Update: Sufficiency of evidence</vt:lpstr>
      <vt:lpstr>Case Law Update:  Severance payments</vt:lpstr>
      <vt:lpstr>Case Law Update: Mug Shots</vt:lpstr>
      <vt:lpstr>Case Law Update: What is an agency?</vt:lpstr>
      <vt:lpstr>Case Law Update: What is an agency?</vt:lpstr>
      <vt:lpstr>Case Law Update: What is an agency?</vt:lpstr>
      <vt:lpstr>OOR Case Law Index</vt:lpstr>
      <vt:lpstr>Specificity and the RTKL  </vt:lpstr>
      <vt:lpstr>Specificity</vt:lpstr>
      <vt:lpstr>General Observations</vt:lpstr>
      <vt:lpstr>Purpose of Specificity</vt:lpstr>
      <vt:lpstr>General Observations </vt:lpstr>
      <vt:lpstr>General Observations </vt:lpstr>
      <vt:lpstr>Danger of Only Arguing Specificity</vt:lpstr>
      <vt:lpstr>The Three-Part Test</vt:lpstr>
      <vt:lpstr>Subject Matter</vt:lpstr>
      <vt:lpstr>Scope</vt:lpstr>
      <vt:lpstr>Timeframe</vt:lpstr>
      <vt:lpstr>Specificity: Keywords</vt:lpstr>
      <vt:lpstr>Technology and Keyword Searches</vt:lpstr>
      <vt:lpstr>Case Law: Specificity</vt:lpstr>
      <vt:lpstr>Case Law: Specificity</vt:lpstr>
      <vt:lpstr>Case Law: Specificity</vt:lpstr>
      <vt:lpstr>Case Law: Specificity</vt:lpstr>
      <vt:lpstr>Case Law: Specificity and Context </vt:lpstr>
      <vt:lpstr>Case Law: Specificity</vt:lpstr>
      <vt:lpstr>Case Law: Specificity and Keywords</vt:lpstr>
      <vt:lpstr>Case Law: Specificity</vt:lpstr>
      <vt:lpstr>Case Law: Specificity</vt:lpstr>
      <vt:lpstr>Tips for Requesters</vt:lpstr>
      <vt:lpstr>Tips for Agencies</vt:lpstr>
      <vt:lpstr>Specificity Worksheet</vt:lpstr>
      <vt:lpstr>Specificity Worksheet</vt:lpstr>
      <vt:lpstr>Specificity Worksheet</vt:lpstr>
      <vt:lpstr>Additional Resources</vt:lpstr>
      <vt:lpstr>E-File Appeal Portal </vt:lpstr>
      <vt:lpstr>          E-File Appeal Portal (E-File Portal)</vt:lpstr>
      <vt:lpstr>          E-File Appeal Portal (E-File Portal)</vt:lpstr>
      <vt:lpstr>Logging in to E-File Portal</vt:lpstr>
      <vt:lpstr>Resetting a Password</vt:lpstr>
      <vt:lpstr>APPEAL DOCKETS</vt:lpstr>
      <vt:lpstr>Submit File from Docket Sheet</vt:lpstr>
      <vt:lpstr>Submit File – Requester Description Choices</vt:lpstr>
      <vt:lpstr>Submitting Files</vt:lpstr>
      <vt:lpstr>PowerPoint Presentation</vt:lpstr>
      <vt:lpstr>Docket Sheet – Printed Docket 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to Know Law Current Issues Phone Number: 717.346.9903 http: //openrecords.state.pa.us</dc:title>
  <dc:creator>Spiess, George</dc:creator>
  <cp:lastModifiedBy>Sostar, Janelle K</cp:lastModifiedBy>
  <cp:revision>339</cp:revision>
  <cp:lastPrinted>2018-08-03T19:43:56Z</cp:lastPrinted>
  <dcterms:created xsi:type="dcterms:W3CDTF">2015-06-09T13:12:04Z</dcterms:created>
  <dcterms:modified xsi:type="dcterms:W3CDTF">2023-11-14T15:28:20Z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0x010100A7E3F80D7F30974E95C6824B2EC0AAD7</vt:lpwstr>
  </property>
</Properties>
</file>