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96" r:id="rId2"/>
    <p:sldId id="257" r:id="rId3"/>
    <p:sldId id="397" r:id="rId4"/>
    <p:sldId id="399" r:id="rId5"/>
    <p:sldId id="258" r:id="rId6"/>
    <p:sldId id="259" r:id="rId7"/>
    <p:sldId id="260" r:id="rId8"/>
    <p:sldId id="398" r:id="rId9"/>
    <p:sldId id="284" r:id="rId10"/>
    <p:sldId id="265" r:id="rId11"/>
    <p:sldId id="402" r:id="rId12"/>
    <p:sldId id="400" r:id="rId13"/>
    <p:sldId id="266" r:id="rId14"/>
    <p:sldId id="267" r:id="rId15"/>
    <p:sldId id="268" r:id="rId16"/>
    <p:sldId id="270" r:id="rId17"/>
    <p:sldId id="271" r:id="rId18"/>
    <p:sldId id="401" r:id="rId19"/>
    <p:sldId id="273" r:id="rId20"/>
    <p:sldId id="274" r:id="rId21"/>
    <p:sldId id="275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6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95A41-E4BD-41CE-87BF-A3A6EE80148E}" type="datetimeFigureOut">
              <a:rPr lang="en-US" smtClean="0"/>
              <a:t>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14562-6A33-46B3-B818-126D86B72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69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49486D-9363-49E6-BF19-37CB170AE22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9AF5E65E-ED59-4104-9A9A-477C1ACD5BE5}" type="datetime1">
              <a:rPr lang="en-US" smtClean="0"/>
              <a:t>1/4/2022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C204C1-13F6-4DEB-AF3C-CCBF1008093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C4CCF22-220F-4B18-AA62-691E5BC96F38}" type="datetime1">
              <a:rPr lang="en-US" smtClean="0"/>
              <a:t>1/4/2022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F4BB6-C895-449B-9CFA-91609F066A6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4351FFB-BBCF-4801-B0A9-D7F9295F709C}" type="datetime1">
              <a:rPr lang="en-US" smtClean="0"/>
              <a:t>1/4/2022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8A783-ED89-40BB-8B05-C7ED8CAEB0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280CAA0-FCB1-42E5-8E9B-D663C1DB8C6E}" type="datetime1">
              <a:rPr lang="en-US" smtClean="0"/>
              <a:t>1/4/2022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93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8A783-ED89-40BB-8B05-C7ED8CAEB0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29A1277-F633-4DE6-847F-14666A61621F}" type="datetime1">
              <a:rPr lang="en-US" smtClean="0"/>
              <a:t>1/4/2022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49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D8A783-ED89-40BB-8B05-C7ED8CAEB0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808F6A3-1C29-4D1E-9C62-AEF485472655}" type="datetime1">
              <a:rPr lang="en-US" smtClean="0"/>
              <a:t>1/4/2022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43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FF5F33-E509-4064-8A3C-F77973ECFA5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2833060-7C91-47E6-8C10-504D7880FF61}" type="datetime1">
              <a:rPr lang="en-US" smtClean="0"/>
              <a:t>1/4/2022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65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4BC420-A98F-4C53-AB70-57B4388BA6A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F695B695-6F6E-4981-B66C-C6AD6E26882D}" type="datetime1">
              <a:rPr lang="en-US" smtClean="0"/>
              <a:t>1/4/2022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78B992-FBD1-4A11-924C-D61C885DF72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C1C2A99-0ED2-4889-BC3A-73CBCB44899A}" type="datetime1">
              <a:rPr lang="en-US" smtClean="0"/>
              <a:t>1/4/2022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93F8CA-725A-43ED-8387-B405A4E9C96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DE13FF2-11C0-4F8C-822A-16FEB397AC84}" type="datetime1">
              <a:rPr lang="en-US" smtClean="0"/>
              <a:t>1/4/2022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63C36F-C9E8-4E8E-A7DC-018996234D0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B988564-5F93-45B7-B189-66F4CBE11589}" type="datetime1">
              <a:rPr lang="en-US" smtClean="0"/>
              <a:t>1/4/2022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325E7-8C6D-4499-BACE-B6C8F902E6CC}" type="datetime1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9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645F-D21B-4268-A4E3-37BA5E5903AD}" type="datetime1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4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9AB77-8DD7-48D0-9648-B3D30AE1A396}" type="datetime1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0F1E4-714C-4C42-93BE-703A04E8A0AD}" type="datetime1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7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5832-1ACF-4A50-BCA0-B8A71533DD33}" type="datetime1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02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28384-B03F-4A37-8CB2-35CD5DD3F65F}" type="datetime1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4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D40A-FB3A-43BF-BF5A-5EA9B227A132}" type="datetime1">
              <a:rPr lang="en-US" smtClean="0"/>
              <a:t>1/4/2022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7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F226-A9B7-4695-8669-A98845F3763E}" type="datetime1">
              <a:rPr lang="en-US" smtClean="0"/>
              <a:t>1/4/2022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8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C176-025C-4048-8D33-EB57F9CA3CF3}" type="datetime1">
              <a:rPr lang="en-US" smtClean="0"/>
              <a:t>1/4/2022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2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6249-AD37-45BB-9408-0229850D288F}" type="datetime1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5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B233-5C59-4048-ACD1-14B23ACF328A}" type="datetime1">
              <a:rPr lang="en-US" smtClean="0"/>
              <a:t>1/4/2022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DD6AA-E689-463F-A975-02F2573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9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051CF-D4D7-417E-AA4F-9291F25F1C5D}" type="datetime1">
              <a:rPr lang="en-US" smtClean="0"/>
              <a:t>1/4/2022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Basics of the Right to Know Law Webinar as of 01.2022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DD6AA-E689-463F-A975-02F25735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4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penrecords@pa.gov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hyperlink" Target="https://www.openrecords.pa.gov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records.pa.gov/Appeals/Mediation.cf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RA-DCOORTRAINING@pa.gov" TargetMode="External"/><Relationship Id="rId2" Type="http://schemas.openxmlformats.org/officeDocument/2006/relationships/hyperlink" Target="http://www.openrecords.pa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records.pa.gov/Documents/RTKL/RTKRequestForm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penrecords.state.pa.us/portal/server.pt/community/open_records/4434/registered_open_records_officers/48790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7450"/>
            <a:ext cx="8229600" cy="32575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u="sng" dirty="0"/>
              <a:t>The Office of Open Records webinar will begin soon</a:t>
            </a:r>
          </a:p>
          <a:p>
            <a:r>
              <a:rPr lang="en-US" dirty="0"/>
              <a:t>Use the “Conversation” box to submit questions</a:t>
            </a:r>
          </a:p>
          <a:p>
            <a:r>
              <a:rPr lang="en-US" dirty="0"/>
              <a:t>Submitted questions are records under the RTKL</a:t>
            </a:r>
          </a:p>
          <a:p>
            <a:r>
              <a:rPr lang="en-US" dirty="0"/>
              <a:t>After the webinar ends: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Email </a:t>
            </a:r>
            <a:r>
              <a:rPr lang="en-US" dirty="0">
                <a:hlinkClick r:id="rId3"/>
              </a:rPr>
              <a:t>openrecords@pa.gov</a:t>
            </a:r>
            <a:r>
              <a:rPr lang="en-US" dirty="0"/>
              <a:t> or call 717-346-9903</a:t>
            </a:r>
          </a:p>
          <a:p>
            <a:r>
              <a:rPr lang="en-US" dirty="0"/>
              <a:t>OOR website has resources for agencies &amp; requesters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hlinkClick r:id="rId4"/>
              </a:rPr>
              <a:t>https://www.openrecords.pa.gov/</a:t>
            </a:r>
            <a:endParaRPr lang="en-US" dirty="0"/>
          </a:p>
        </p:txBody>
      </p:sp>
      <p:pic>
        <p:nvPicPr>
          <p:cNvPr id="4" name="Picture 2" descr="O:\ExecutiveOffice_241010100\OOR_Logos_and_Pictures\Open Records_Logo elongated.JPG">
            <a:extLst>
              <a:ext uri="{FF2B5EF4-FFF2-40B4-BE49-F238E27FC236}">
                <a16:creationId xmlns:a16="http://schemas.microsoft.com/office/drawing/2014/main" id="{8C214739-4557-4EAC-8D53-B7D0797A7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206" y="1200151"/>
            <a:ext cx="4471589" cy="109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6A0F43-A393-4282-8805-EAE521B8E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524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Extensions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Agencies may unilaterally invoke a </a:t>
            </a:r>
            <a:r>
              <a:rPr lang="en-US" sz="2800" dirty="0">
                <a:solidFill>
                  <a:srgbClr val="FF0000"/>
                </a:solidFill>
              </a:rPr>
              <a:t>30 Calendar Day Extension</a:t>
            </a:r>
            <a:r>
              <a:rPr lang="en-US" sz="2800" dirty="0"/>
              <a:t> if: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It is done within the initial 5 business day window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It is done in writing to the requestor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 reason is provided consistent with Section 902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 date is provided that the requestor can expect a response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An estimate of costs is given.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B050"/>
                </a:solidFill>
              </a:rPr>
              <a:t>5 + 30 application per Section 902(b)(2)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2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5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CF984-9122-4545-92D2-78EF71F0A93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Is It a Record?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0F93C-DF0A-4E63-8CC3-1DA39DFD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pitchFamily="34" charset="0"/>
              </a:rPr>
              <a:t>“Any information </a:t>
            </a:r>
            <a:r>
              <a:rPr lang="en-US" sz="3200" b="1" dirty="0">
                <a:latin typeface="Calibri" pitchFamily="34" charset="0"/>
              </a:rPr>
              <a:t>regardless of its physical form or character</a:t>
            </a:r>
            <a:r>
              <a:rPr lang="en-US" sz="3200" dirty="0">
                <a:latin typeface="Calibri" pitchFamily="34" charset="0"/>
              </a:rPr>
              <a:t> that </a:t>
            </a:r>
            <a:r>
              <a:rPr lang="en-US" sz="3200" i="1" dirty="0">
                <a:solidFill>
                  <a:schemeClr val="accent2"/>
                </a:solidFill>
                <a:latin typeface="Calibri" pitchFamily="34" charset="0"/>
              </a:rPr>
              <a:t>documents a transaction or activity of an agency</a:t>
            </a:r>
            <a:r>
              <a:rPr lang="en-US" sz="3200" dirty="0">
                <a:latin typeface="Calibri" pitchFamily="34" charset="0"/>
              </a:rPr>
              <a:t> </a:t>
            </a:r>
            <a:r>
              <a:rPr lang="en-US" sz="3200" b="1" dirty="0">
                <a:latin typeface="Calibri" pitchFamily="34" charset="0"/>
              </a:rPr>
              <a:t>AND</a:t>
            </a:r>
            <a:r>
              <a:rPr lang="en-US" sz="3200" dirty="0">
                <a:latin typeface="Calibri" pitchFamily="34" charset="0"/>
              </a:rPr>
              <a:t> is created, received, or retained pursuant to law </a:t>
            </a:r>
            <a:r>
              <a:rPr lang="en-US" sz="3200" b="1" dirty="0">
                <a:latin typeface="Calibri" pitchFamily="34" charset="0"/>
              </a:rPr>
              <a:t>OR</a:t>
            </a:r>
            <a:r>
              <a:rPr lang="en-US" sz="3200" dirty="0">
                <a:latin typeface="Calibri" pitchFamily="34" charset="0"/>
              </a:rPr>
              <a:t> in connection with a transaction, business or activity of an agency.”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F165E-215B-45D5-A604-FFD549BE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</p:spTree>
    <p:extLst>
      <p:ext uri="{BB962C8B-B14F-4D97-AF65-F5344CB8AC3E}">
        <p14:creationId xmlns:p14="http://schemas.microsoft.com/office/powerpoint/2010/main" val="401182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02E70-AD96-499E-A2F0-9F2E564BC88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Is It a </a:t>
            </a:r>
            <a:r>
              <a:rPr lang="en-US" i="1" dirty="0">
                <a:solidFill>
                  <a:schemeClr val="bg1"/>
                </a:solidFill>
              </a:rPr>
              <a:t>Public</a:t>
            </a:r>
            <a:r>
              <a:rPr lang="en-US" dirty="0">
                <a:solidFill>
                  <a:schemeClr val="bg1"/>
                </a:solidFill>
              </a:rPr>
              <a:t> Record?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AA56E-A8CF-49EC-A861-3462C0329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RTKL-708(b):  Do any exemptions apply, and if so, are we going to invoke them?</a:t>
            </a:r>
          </a:p>
          <a:p>
            <a:r>
              <a:rPr lang="en-US" dirty="0"/>
              <a:t>Are there any federal or state statutes, or a judge’s order, that make these records “non-public”? (Section 306)</a:t>
            </a:r>
          </a:p>
          <a:p>
            <a:r>
              <a:rPr lang="en-US" dirty="0"/>
              <a:t>Is the record protected by privilege? (Section 305)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C8E2F-8EE3-4662-849A-9E07650F7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</p:spTree>
    <p:extLst>
      <p:ext uri="{BB962C8B-B14F-4D97-AF65-F5344CB8AC3E}">
        <p14:creationId xmlns:p14="http://schemas.microsoft.com/office/powerpoint/2010/main" val="1269404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Payment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Agency is only required to provide the record in the current medium (Section 701)</a:t>
            </a:r>
          </a:p>
          <a:p>
            <a:r>
              <a:rPr lang="en-US" dirty="0"/>
              <a:t>Cannot charge for electronic records</a:t>
            </a:r>
          </a:p>
          <a:p>
            <a:r>
              <a:rPr lang="en-US" dirty="0"/>
              <a:t>Inspection: Must allow Requester to use their own equipment to make copies </a:t>
            </a:r>
          </a:p>
          <a:p>
            <a:r>
              <a:rPr lang="en-US" dirty="0"/>
              <a:t>Cannot charge for labor/redaction/legal review</a:t>
            </a:r>
          </a:p>
          <a:p>
            <a:r>
              <a:rPr lang="en-US" dirty="0"/>
              <a:t>Can only charge the actual cost/pass-through costs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47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More Payment Issues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surprises.  Contact the requestor with an estimate before the work starts.  </a:t>
            </a:r>
            <a:r>
              <a:rPr lang="en-US" i="1" dirty="0"/>
              <a:t>Communication is good!!!</a:t>
            </a:r>
          </a:p>
          <a:p>
            <a:r>
              <a:rPr lang="en-US" dirty="0"/>
              <a:t>Mutual exchange, </a:t>
            </a:r>
            <a:r>
              <a:rPr lang="en-US" dirty="0">
                <a:solidFill>
                  <a:srgbClr val="FF0000"/>
                </a:solidFill>
              </a:rPr>
              <a:t>but payment is due first</a:t>
            </a:r>
          </a:p>
          <a:p>
            <a:r>
              <a:rPr lang="en-US" dirty="0"/>
              <a:t>An Agency may require pre-payment if the fees are expected to exceed $100.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Record Discard: Hold responses for 60 days before discard if not picked up. (Section 905)</a:t>
            </a:r>
          </a:p>
          <a:p>
            <a:r>
              <a:rPr lang="en-US" dirty="0"/>
              <a:t>Denial for non-payment of previous requests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0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b="1" dirty="0">
                <a:solidFill>
                  <a:schemeClr val="bg1"/>
                </a:solidFill>
              </a:rPr>
              <a:t>Denying Access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/>
              <a:t>A denial must include:</a:t>
            </a:r>
          </a:p>
          <a:p>
            <a:pPr lvl="1" eaLnBrk="1" hangingPunct="1"/>
            <a:r>
              <a:rPr lang="en-US" dirty="0"/>
              <a:t> A description of the requested record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i="1" u="sng" dirty="0"/>
              <a:t>The legal and factual grounds for denial (Why isn’t it public?) </a:t>
            </a:r>
          </a:p>
          <a:p>
            <a:pPr lvl="1" eaLnBrk="1" hangingPunct="1"/>
            <a:r>
              <a:rPr lang="en-US" dirty="0"/>
              <a:t>Name, title, signature, business </a:t>
            </a:r>
          </a:p>
          <a:p>
            <a:pPr lvl="1" eaLnBrk="1" hangingPunct="1">
              <a:buFont typeface="Arial" charset="0"/>
              <a:buNone/>
            </a:pPr>
            <a:r>
              <a:rPr lang="en-US" dirty="0"/>
              <a:t>	address and phone number of AORO</a:t>
            </a:r>
          </a:p>
          <a:p>
            <a:pPr lvl="1" eaLnBrk="1" hangingPunct="1"/>
            <a:r>
              <a:rPr lang="en-US" dirty="0"/>
              <a:t>Date of response</a:t>
            </a:r>
          </a:p>
          <a:p>
            <a:pPr lvl="1" eaLnBrk="1" hangingPunct="1"/>
            <a:r>
              <a:rPr lang="en-US" dirty="0"/>
              <a:t>The procedure to file an appeal with the applicable appeals office.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31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Appealing a Denial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  <a:ln w="127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If the agency denies or deem denies a request, or if the requester is not satisfied with the response, the requester may file an appeal within </a:t>
            </a:r>
            <a:r>
              <a:rPr lang="en-US" b="1" dirty="0"/>
              <a:t>15 </a:t>
            </a:r>
            <a:r>
              <a:rPr lang="en-US" b="1" dirty="0">
                <a:solidFill>
                  <a:srgbClr val="FF0000"/>
                </a:solidFill>
              </a:rPr>
              <a:t>OOR </a:t>
            </a:r>
            <a:r>
              <a:rPr lang="en-US" b="1" dirty="0"/>
              <a:t>business days </a:t>
            </a:r>
            <a:r>
              <a:rPr lang="en-US" dirty="0"/>
              <a:t>of the mailing date of the Agency’s response or date of the deemed denial (whichever was first).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37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 Complete Appeal…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the original Request</a:t>
            </a:r>
          </a:p>
          <a:p>
            <a:r>
              <a:rPr lang="en-US" dirty="0"/>
              <a:t>Includes the Agency Response, if one is provided</a:t>
            </a:r>
          </a:p>
          <a:p>
            <a:r>
              <a:rPr lang="en-US" dirty="0"/>
              <a:t>Includes your statement about why the requested records are public</a:t>
            </a:r>
          </a:p>
          <a:p>
            <a:r>
              <a:rPr lang="en-US" dirty="0"/>
              <a:t>Includes a statement addressing any grounds cited by the agency for denying your request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</p:spTree>
    <p:extLst>
      <p:ext uri="{BB962C8B-B14F-4D97-AF65-F5344CB8AC3E}">
        <p14:creationId xmlns:p14="http://schemas.microsoft.com/office/powerpoint/2010/main" val="2471513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9364-2C57-41F6-B55D-DDAA455713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Agency Notification of an Appeal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01706-DE72-4428-88D0-A79737294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Docketing package sent to the AORO and the </a:t>
            </a:r>
            <a:r>
              <a:rPr lang="en-US" dirty="0" err="1"/>
              <a:t>Appelant</a:t>
            </a:r>
            <a:endParaRPr lang="en-US" dirty="0"/>
          </a:p>
          <a:p>
            <a:pPr lvl="1"/>
            <a:r>
              <a:rPr lang="en-US" dirty="0"/>
              <a:t>Copy of the appeal and related records</a:t>
            </a:r>
          </a:p>
          <a:p>
            <a:pPr lvl="1"/>
            <a:r>
              <a:rPr lang="en-US" dirty="0"/>
              <a:t>Docket Number, Name of the Appeals Officer</a:t>
            </a:r>
          </a:p>
          <a:p>
            <a:pPr lvl="1"/>
            <a:r>
              <a:rPr lang="en-US" dirty="0"/>
              <a:t>Instructions</a:t>
            </a:r>
          </a:p>
          <a:p>
            <a:pPr lvl="1"/>
            <a:r>
              <a:rPr lang="en-US" dirty="0"/>
              <a:t>Deadlines</a:t>
            </a:r>
          </a:p>
          <a:p>
            <a:pPr lvl="1"/>
            <a:r>
              <a:rPr lang="en-US" dirty="0"/>
              <a:t>Everything is shared between parties</a:t>
            </a:r>
          </a:p>
          <a:p>
            <a:pPr lvl="1"/>
            <a:r>
              <a:rPr lang="en-US" dirty="0"/>
              <a:t>Appeals are Public Records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Immediately Contact Your Solicitor!  This is a legal matter, subject to mandated deadlines, with serious consequences.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C55C8E-18EC-4BD2-BDB5-151CF5DF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</p:spTree>
    <p:extLst>
      <p:ext uri="{BB962C8B-B14F-4D97-AF65-F5344CB8AC3E}">
        <p14:creationId xmlns:p14="http://schemas.microsoft.com/office/powerpoint/2010/main" val="4103475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Final Determinations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Are legally binding final orders.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Are issued within 30 days of receipt of an appeal unless the parties agree to an extension.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Available for review on OOR website, Lexis, and Westlaw.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0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838200" y="3352800"/>
            <a:ext cx="7620000" cy="9906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Basics of the Right to Know Law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1"/>
            <a:ext cx="6400800" cy="4571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Liz </a:t>
            </a:r>
            <a:r>
              <a:rPr lang="en-US" sz="2400">
                <a:solidFill>
                  <a:schemeClr val="tx2"/>
                </a:solidFill>
              </a:rPr>
              <a:t>Wagenseller, </a:t>
            </a:r>
            <a:r>
              <a:rPr lang="en-US" sz="2400" dirty="0">
                <a:solidFill>
                  <a:schemeClr val="tx2"/>
                </a:solidFill>
              </a:rPr>
              <a:t>Executive Director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1524000" y="4495800"/>
            <a:ext cx="6324600" cy="83099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bg1"/>
                </a:solidFill>
              </a:rPr>
              <a:t>Phone Number: 717.346.9903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http: //openrecords.pa.gov</a:t>
            </a:r>
            <a:endParaRPr lang="en-US" sz="2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26" name="Picture 2" descr="O:\ExecutiveOffice_241010100\OOR_Logos_and_Pictures\Open Records_Logo elongat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1"/>
            <a:ext cx="596211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6AD582-0133-44C8-8D59-40FEA63C4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068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Appeal Options: Mediation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Either party may </a:t>
            </a:r>
            <a:r>
              <a:rPr lang="en-US" dirty="0">
                <a:hlinkClick r:id="rId3"/>
              </a:rPr>
              <a:t>request mediation </a:t>
            </a:r>
            <a:r>
              <a:rPr lang="en-US" dirty="0"/>
              <a:t>as an alternative to the traditional “adversarial” appeals process.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If mediation is unsuccessful, the appeal is transferred to a different appeals officer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for issuance of a final determination.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Particularly effective where the Request is broad or covers a large number of records that are responsive to the Request, but which the Requester may not have intended to seek.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445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Judicial Review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Within thirty (30) days of the mailing date of an OOR Final Determination, any party may file a judicial appeal. 65 P.S. § 67.1302(a).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Local agency appeals are to be filed with Court of Common Pleas in the agency’s county.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Commonwealth agency appeals are to be filed with the Commonwealth Court.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OOR must be served notice of the appeal, but </a:t>
            </a:r>
            <a:r>
              <a:rPr lang="en-US" u="sng" dirty="0"/>
              <a:t>the OOR is not a party </a:t>
            </a:r>
            <a:r>
              <a:rPr lang="en-US" dirty="0"/>
              <a:t>and should not be named in the caption.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53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www.OpenRecords.pa.gov</a:t>
            </a:r>
            <a:endParaRPr lang="en-US" dirty="0"/>
          </a:p>
          <a:p>
            <a:pPr lvl="1"/>
            <a:r>
              <a:rPr lang="en-US" dirty="0"/>
              <a:t>Citizens Guide</a:t>
            </a:r>
          </a:p>
          <a:p>
            <a:pPr lvl="1"/>
            <a:r>
              <a:rPr lang="en-US" dirty="0"/>
              <a:t>Agency Guides</a:t>
            </a:r>
          </a:p>
          <a:p>
            <a:pPr lvl="1"/>
            <a:r>
              <a:rPr lang="en-US" dirty="0"/>
              <a:t>Final Determinations and Key Court Decisions</a:t>
            </a:r>
          </a:p>
          <a:p>
            <a:r>
              <a:rPr lang="en-US" dirty="0"/>
              <a:t>Open Records Officer Guidebook</a:t>
            </a:r>
          </a:p>
          <a:p>
            <a:r>
              <a:rPr lang="en-US" dirty="0"/>
              <a:t>On Site Training = </a:t>
            </a:r>
            <a:r>
              <a:rPr lang="en-US" sz="2800" dirty="0">
                <a:hlinkClick r:id="rId3"/>
              </a:rPr>
              <a:t>RA-DCOORTRAINING@pa.gov</a:t>
            </a:r>
            <a:endParaRPr lang="en-US" sz="2800" dirty="0"/>
          </a:p>
          <a:p>
            <a:r>
              <a:rPr lang="en-US" dirty="0"/>
              <a:t>Twitter Feed = @</a:t>
            </a:r>
            <a:r>
              <a:rPr lang="en-US" dirty="0" err="1"/>
              <a:t>OpenRecordsPa</a:t>
            </a:r>
            <a:endParaRPr lang="en-US" dirty="0"/>
          </a:p>
          <a:p>
            <a:r>
              <a:rPr lang="en-US" dirty="0"/>
              <a:t>OOR Phone = 717.346.9903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8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308F-346E-4D5F-9E51-A3C3D7CADA0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Access, Transparency, Good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E548D-C1F0-4E64-A32F-7A6A35D50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solidFill>
                  <a:srgbClr val="C00000"/>
                </a:solidFill>
              </a:rPr>
              <a:t>The purpose of Pennsylvania’s Right to Know Law is to give the public </a:t>
            </a:r>
            <a:r>
              <a:rPr lang="en-US" sz="3000" i="1" dirty="0">
                <a:solidFill>
                  <a:srgbClr val="C00000"/>
                </a:solidFill>
              </a:rPr>
              <a:t>access to public records.</a:t>
            </a:r>
          </a:p>
          <a:p>
            <a:r>
              <a:rPr lang="en-US" sz="3000" dirty="0"/>
              <a:t>Every record of an Agency is </a:t>
            </a:r>
            <a:r>
              <a:rPr lang="en-US" sz="3000" i="1" dirty="0"/>
              <a:t>presumed to be public.</a:t>
            </a:r>
          </a:p>
          <a:p>
            <a:r>
              <a:rPr lang="en-US" sz="3000" i="1" dirty="0"/>
              <a:t>Agencies bear the burden </a:t>
            </a:r>
            <a:r>
              <a:rPr lang="en-US" sz="3000" dirty="0"/>
              <a:t>of proving that a record is not public.</a:t>
            </a:r>
          </a:p>
          <a:p>
            <a:pPr marL="0" indent="0">
              <a:buNone/>
            </a:pPr>
            <a:endParaRPr lang="en-US" sz="330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8A4211-FEDC-409F-BFB4-ED6C60EA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</p:spTree>
    <p:extLst>
      <p:ext uri="{BB962C8B-B14F-4D97-AF65-F5344CB8AC3E}">
        <p14:creationId xmlns:p14="http://schemas.microsoft.com/office/powerpoint/2010/main" val="61406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9D3C4-EB2E-471C-8A94-AF0BBA7B1AF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RTKL is Not a Confidentiality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8E42E-CB26-482F-A8AF-D84E6F183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Give Out Public Records!</a:t>
            </a:r>
          </a:p>
          <a:p>
            <a:r>
              <a:rPr lang="en-US" dirty="0"/>
              <a:t>Nothing mandates that you must require a RTKL request form, although you can.</a:t>
            </a:r>
          </a:p>
          <a:p>
            <a:r>
              <a:rPr lang="en-US" dirty="0"/>
              <a:t>Post commonly sought records on your website:</a:t>
            </a:r>
          </a:p>
          <a:p>
            <a:pPr lvl="1"/>
            <a:r>
              <a:rPr lang="en-US" dirty="0"/>
              <a:t>Budgets</a:t>
            </a:r>
          </a:p>
          <a:p>
            <a:pPr lvl="1"/>
            <a:r>
              <a:rPr lang="en-US" dirty="0"/>
              <a:t>Contracts</a:t>
            </a:r>
          </a:p>
          <a:p>
            <a:pPr lvl="1"/>
            <a:r>
              <a:rPr lang="en-US" dirty="0"/>
              <a:t>Salaries</a:t>
            </a:r>
          </a:p>
          <a:p>
            <a:pPr lvl="1"/>
            <a:r>
              <a:rPr lang="en-US" dirty="0"/>
              <a:t>Purchasing Documents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4FF58C-E695-489F-836F-E0D1A2C0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</p:spTree>
    <p:extLst>
      <p:ext uri="{BB962C8B-B14F-4D97-AF65-F5344CB8AC3E}">
        <p14:creationId xmlns:p14="http://schemas.microsoft.com/office/powerpoint/2010/main" val="69593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Agency obligations: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/>
              <a:t>Must</a:t>
            </a:r>
            <a:r>
              <a:rPr lang="en-US" sz="2800" dirty="0"/>
              <a:t> appoint an Agency Open Records Officer (“AORO”).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/>
              <a:t>May</a:t>
            </a:r>
            <a:r>
              <a:rPr lang="en-US" sz="2800" dirty="0"/>
              <a:t> promulgate regulations and policies necessary for the agency to implement the RTKL.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/>
              <a:t>May</a:t>
            </a:r>
            <a:r>
              <a:rPr lang="en-US" sz="2800" dirty="0"/>
              <a:t> create your own Request Form but </a:t>
            </a:r>
            <a:r>
              <a:rPr lang="en-US" sz="2800" u="sng" dirty="0"/>
              <a:t>must</a:t>
            </a:r>
            <a:r>
              <a:rPr lang="en-US" sz="2800" dirty="0"/>
              <a:t> accept the </a:t>
            </a:r>
            <a:r>
              <a:rPr lang="en-US" sz="2800" dirty="0">
                <a:hlinkClick r:id="rId3"/>
              </a:rPr>
              <a:t>Uniform Request Form </a:t>
            </a:r>
            <a:r>
              <a:rPr lang="en-US" sz="2800" dirty="0"/>
              <a:t>developed by the OOR.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Please </a:t>
            </a:r>
            <a:r>
              <a:rPr lang="en-US" sz="2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provide the OOR </a:t>
            </a:r>
            <a:r>
              <a:rPr lang="en-US" sz="2800" dirty="0"/>
              <a:t>with the name and contact information for your AORO.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9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Postings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/>
              <a:t>On your bulletin boards and website: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i="1" u="sng" dirty="0">
                <a:highlight>
                  <a:srgbClr val="FFFF00"/>
                </a:highlight>
              </a:rPr>
              <a:t>Educate the Requester!</a:t>
            </a:r>
            <a:endParaRPr lang="en-US" i="1" dirty="0">
              <a:highlight>
                <a:srgbClr val="FFFF00"/>
              </a:highlight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Contact information for the AORO</a:t>
            </a:r>
            <a:r>
              <a:rPr lang="en-US" dirty="0"/>
              <a:t>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Contact information for the applicable appeals office.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A form to file a Request</a:t>
            </a:r>
            <a:r>
              <a:rPr lang="en-US" dirty="0"/>
              <a:t>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Regulations, policies and procedures of the agency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related to the RTKL.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9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&quot;No&quot; Symbol 7"/>
          <p:cNvSpPr/>
          <p:nvPr/>
        </p:nvSpPr>
        <p:spPr>
          <a:xfrm>
            <a:off x="6248400" y="3657600"/>
            <a:ext cx="2057400" cy="18288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Prohibitions – Section 1308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ln>
            <a:solidFill>
              <a:srgbClr val="E2AC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dirty="0"/>
              <a:t>An agency may not adopt a policy or regulation which: 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dirty="0"/>
              <a:t>Limits the number of records which may be requested or made available for inspection or duplication; or </a:t>
            </a:r>
          </a:p>
          <a:p>
            <a:pPr marL="971550" lvl="1" indent="-514350" eaLnBrk="1" hangingPunct="1">
              <a:buFont typeface="Calibri" pitchFamily="34" charset="0"/>
              <a:buAutoNum type="arabicPeriod"/>
            </a:pPr>
            <a:r>
              <a:rPr lang="en-US" dirty="0"/>
              <a:t>Requires disclosure of the </a:t>
            </a:r>
          </a:p>
          <a:p>
            <a:pPr marL="971550" lvl="1" indent="-514350" eaLnBrk="1" hangingPunct="1">
              <a:buFont typeface="Arial" charset="0"/>
              <a:buNone/>
            </a:pPr>
            <a:r>
              <a:rPr lang="en-US" dirty="0"/>
              <a:t>	purpose or motive in requesting</a:t>
            </a:r>
          </a:p>
          <a:p>
            <a:pPr marL="971550" lvl="1" indent="-514350" eaLnBrk="1" hangingPunct="1">
              <a:buFont typeface="Arial" charset="0"/>
              <a:buNone/>
            </a:pPr>
            <a:r>
              <a:rPr lang="en-US" dirty="0"/>
              <a:t>	access to records.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0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DEB91-C82A-4A92-B49A-77A2EDDFB02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RTK Obstacle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EA47E-FD58-4862-AC07-209C3791C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start: Receiving a request</a:t>
            </a:r>
          </a:p>
          <a:p>
            <a:r>
              <a:rPr lang="en-US" dirty="0"/>
              <a:t>Deadlines</a:t>
            </a:r>
          </a:p>
          <a:p>
            <a:r>
              <a:rPr lang="en-US" dirty="0"/>
              <a:t>Hurdle 1 - Is the request seeking records?</a:t>
            </a:r>
          </a:p>
          <a:p>
            <a:r>
              <a:rPr lang="en-US" dirty="0"/>
              <a:t>Hoop 1 – Do any exemptions apply, and are we going to invoke them?</a:t>
            </a:r>
          </a:p>
          <a:p>
            <a:r>
              <a:rPr lang="en-US" dirty="0"/>
              <a:t>Hoop 2 – Are there any other laws?</a:t>
            </a:r>
          </a:p>
          <a:p>
            <a:r>
              <a:rPr lang="en-US" dirty="0"/>
              <a:t>Hoop 3 – Does privilege apply?</a:t>
            </a:r>
          </a:p>
          <a:p>
            <a:r>
              <a:rPr lang="en-US" dirty="0"/>
              <a:t>Hurdle 2 and Finish – It’s a public record, grant the request!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087BD-F823-41CB-9147-2A11246FF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Basics of the Right to Know Law Webinar as of 01.2022</a:t>
            </a:r>
          </a:p>
        </p:txBody>
      </p:sp>
    </p:spTree>
    <p:extLst>
      <p:ext uri="{BB962C8B-B14F-4D97-AF65-F5344CB8AC3E}">
        <p14:creationId xmlns:p14="http://schemas.microsoft.com/office/powerpoint/2010/main" val="832393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Receiving a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Upon receipt, AORO shall: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 </a:t>
            </a:r>
            <a:r>
              <a:rPr lang="en-US" b="1" u="dbl" dirty="0">
                <a:solidFill>
                  <a:srgbClr val="C00000"/>
                </a:solidFill>
              </a:rPr>
              <a:t>Note the date of receipt on the written request</a:t>
            </a:r>
            <a:r>
              <a:rPr lang="en-US" dirty="0"/>
              <a:t>;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Compute the date on which the five (5) day initial response period will expire and note that date on the written request; </a:t>
            </a:r>
            <a:r>
              <a:rPr lang="en-US" b="1" dirty="0">
                <a:solidFill>
                  <a:srgbClr val="FF0000"/>
                </a:solidFill>
              </a:rPr>
              <a:t>YOUR BUSINESS DAYS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>
                <a:solidFill>
                  <a:srgbClr val="C00000"/>
                </a:solidFill>
              </a:rPr>
              <a:t>Maintain a copy of the Request</a:t>
            </a:r>
            <a:endParaRPr lang="en-US" dirty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RTKL = 30 days or until all appeals have been exhausted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PA Municipal Records Act = Two years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Basics of the Right to Know Law Webinar as of 01.2022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582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1488</Words>
  <Application>Microsoft Office PowerPoint</Application>
  <PresentationFormat>On-screen Show (4:3)</PresentationFormat>
  <Paragraphs>175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PowerPoint Presentation</vt:lpstr>
      <vt:lpstr>Basics of the Right to Know Law </vt:lpstr>
      <vt:lpstr>Access, Transparency, Good Government</vt:lpstr>
      <vt:lpstr>The RTKL is Not a Confidentiality Law</vt:lpstr>
      <vt:lpstr>Agency obligations: </vt:lpstr>
      <vt:lpstr>Postings</vt:lpstr>
      <vt:lpstr>Prohibitions – Section 1308</vt:lpstr>
      <vt:lpstr>The RTK Obstacle Course</vt:lpstr>
      <vt:lpstr>Receiving a Request</vt:lpstr>
      <vt:lpstr>Extensions</vt:lpstr>
      <vt:lpstr>Is It a Record?</vt:lpstr>
      <vt:lpstr>Is It a Public Record?</vt:lpstr>
      <vt:lpstr>Payment Issues</vt:lpstr>
      <vt:lpstr>More Payment Issues !</vt:lpstr>
      <vt:lpstr>Denying Access</vt:lpstr>
      <vt:lpstr>Appealing a Denial</vt:lpstr>
      <vt:lpstr>A Complete Appeal…</vt:lpstr>
      <vt:lpstr>Agency Notification of an Appeal</vt:lpstr>
      <vt:lpstr>Final Determinations</vt:lpstr>
      <vt:lpstr>Appeal Options: Mediation </vt:lpstr>
      <vt:lpstr>Judicial Review 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Spiess, George</dc:creator>
  <cp:lastModifiedBy>Spiess, George</cp:lastModifiedBy>
  <cp:revision>29</cp:revision>
  <dcterms:created xsi:type="dcterms:W3CDTF">2016-10-21T14:00:54Z</dcterms:created>
  <dcterms:modified xsi:type="dcterms:W3CDTF">2022-01-04T18:46:14Z</dcterms:modified>
</cp:coreProperties>
</file>