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97" r:id="rId2"/>
    <p:sldId id="256" r:id="rId3"/>
    <p:sldId id="416" r:id="rId4"/>
    <p:sldId id="413" r:id="rId5"/>
    <p:sldId id="403" r:id="rId6"/>
    <p:sldId id="415" r:id="rId7"/>
    <p:sldId id="414" r:id="rId8"/>
    <p:sldId id="398" r:id="rId9"/>
    <p:sldId id="410" r:id="rId10"/>
    <p:sldId id="400" r:id="rId11"/>
    <p:sldId id="417" r:id="rId12"/>
    <p:sldId id="408" r:id="rId13"/>
    <p:sldId id="406" r:id="rId14"/>
    <p:sldId id="418" r:id="rId15"/>
    <p:sldId id="405" r:id="rId16"/>
    <p:sldId id="401" r:id="rId17"/>
    <p:sldId id="407" r:id="rId18"/>
    <p:sldId id="412" r:id="rId19"/>
    <p:sldId id="411" r:id="rId20"/>
    <p:sldId id="41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1" d="100"/>
          <a:sy n="121" d="100"/>
        </p:scale>
        <p:origin x="10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53E089-814C-4C36-8141-14C96485EA62}"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B0639B6B-E6C9-4C94-B14C-E2939410C12A}">
      <dgm:prSet/>
      <dgm:spPr/>
      <dgm:t>
        <a:bodyPr/>
        <a:lstStyle/>
        <a:p>
          <a:r>
            <a:rPr lang="en-US"/>
            <a:t>We are not IT wizards</a:t>
          </a:r>
        </a:p>
      </dgm:t>
    </dgm:pt>
    <dgm:pt modelId="{B3412F5C-61E6-4B18-A1C8-3DEBAC0F8EAA}" type="parTrans" cxnId="{B155E6B1-8789-4D82-ABC1-BC5256756F30}">
      <dgm:prSet/>
      <dgm:spPr/>
      <dgm:t>
        <a:bodyPr/>
        <a:lstStyle/>
        <a:p>
          <a:endParaRPr lang="en-US"/>
        </a:p>
      </dgm:t>
    </dgm:pt>
    <dgm:pt modelId="{2D08C360-7793-4298-BCE2-12B82CE03A8B}" type="sibTrans" cxnId="{B155E6B1-8789-4D82-ABC1-BC5256756F30}">
      <dgm:prSet/>
      <dgm:spPr/>
      <dgm:t>
        <a:bodyPr/>
        <a:lstStyle/>
        <a:p>
          <a:endParaRPr lang="en-US"/>
        </a:p>
      </dgm:t>
    </dgm:pt>
    <dgm:pt modelId="{6A4B6F03-481A-4A63-9178-B45049780E8A}">
      <dgm:prSet/>
      <dgm:spPr/>
      <dgm:t>
        <a:bodyPr/>
        <a:lstStyle/>
        <a:p>
          <a:r>
            <a:rPr lang="en-US"/>
            <a:t>This is still a developing area of the law</a:t>
          </a:r>
        </a:p>
      </dgm:t>
    </dgm:pt>
    <dgm:pt modelId="{1F97D753-2852-4E22-808A-EEAF9341E009}" type="parTrans" cxnId="{7EB36807-62A9-4E10-ADB6-EBAD347C2666}">
      <dgm:prSet/>
      <dgm:spPr/>
      <dgm:t>
        <a:bodyPr/>
        <a:lstStyle/>
        <a:p>
          <a:endParaRPr lang="en-US"/>
        </a:p>
      </dgm:t>
    </dgm:pt>
    <dgm:pt modelId="{DC27F5B7-C592-49E0-B587-2D8ACF55F2B3}" type="sibTrans" cxnId="{7EB36807-62A9-4E10-ADB6-EBAD347C2666}">
      <dgm:prSet/>
      <dgm:spPr/>
      <dgm:t>
        <a:bodyPr/>
        <a:lstStyle/>
        <a:p>
          <a:endParaRPr lang="en-US"/>
        </a:p>
      </dgm:t>
    </dgm:pt>
    <dgm:pt modelId="{98E85167-44F7-4173-A758-343D61877908}">
      <dgm:prSet/>
      <dgm:spPr/>
      <dgm:t>
        <a:bodyPr/>
        <a:lstStyle/>
        <a:p>
          <a:r>
            <a:rPr lang="en-US" dirty="0"/>
            <a:t>This session may cause more questions than answers</a:t>
          </a:r>
        </a:p>
      </dgm:t>
    </dgm:pt>
    <dgm:pt modelId="{41DA4D9F-8900-47D3-B2A6-134544A31B8F}" type="parTrans" cxnId="{60180559-F957-41E3-81F9-475CD6BFE0C9}">
      <dgm:prSet/>
      <dgm:spPr/>
      <dgm:t>
        <a:bodyPr/>
        <a:lstStyle/>
        <a:p>
          <a:endParaRPr lang="en-US"/>
        </a:p>
      </dgm:t>
    </dgm:pt>
    <dgm:pt modelId="{D604A826-1E05-4961-A48B-E32C4A68125B}" type="sibTrans" cxnId="{60180559-F957-41E3-81F9-475CD6BFE0C9}">
      <dgm:prSet/>
      <dgm:spPr/>
      <dgm:t>
        <a:bodyPr/>
        <a:lstStyle/>
        <a:p>
          <a:endParaRPr lang="en-US"/>
        </a:p>
      </dgm:t>
    </dgm:pt>
    <dgm:pt modelId="{AD19408D-22E1-4A3B-BD1C-CAE2C5FE8B30}" type="pres">
      <dgm:prSet presAssocID="{4353E089-814C-4C36-8141-14C96485EA62}" presName="hierChild1" presStyleCnt="0">
        <dgm:presLayoutVars>
          <dgm:chPref val="1"/>
          <dgm:dir/>
          <dgm:animOne val="branch"/>
          <dgm:animLvl val="lvl"/>
          <dgm:resizeHandles/>
        </dgm:presLayoutVars>
      </dgm:prSet>
      <dgm:spPr/>
    </dgm:pt>
    <dgm:pt modelId="{AA5EA425-02C8-4DF2-8D12-2FE20B86A4C2}" type="pres">
      <dgm:prSet presAssocID="{B0639B6B-E6C9-4C94-B14C-E2939410C12A}" presName="hierRoot1" presStyleCnt="0"/>
      <dgm:spPr/>
    </dgm:pt>
    <dgm:pt modelId="{2547F6E9-1E2A-4133-9728-FB645BFAE194}" type="pres">
      <dgm:prSet presAssocID="{B0639B6B-E6C9-4C94-B14C-E2939410C12A}" presName="composite" presStyleCnt="0"/>
      <dgm:spPr/>
    </dgm:pt>
    <dgm:pt modelId="{F60B288C-A63D-4D7C-A085-81295577F0B5}" type="pres">
      <dgm:prSet presAssocID="{B0639B6B-E6C9-4C94-B14C-E2939410C12A}" presName="background" presStyleLbl="node0" presStyleIdx="0" presStyleCnt="3"/>
      <dgm:spPr/>
    </dgm:pt>
    <dgm:pt modelId="{AC3C4915-4BC2-4CCB-9BC6-C4961D94D7EE}" type="pres">
      <dgm:prSet presAssocID="{B0639B6B-E6C9-4C94-B14C-E2939410C12A}" presName="text" presStyleLbl="fgAcc0" presStyleIdx="0" presStyleCnt="3">
        <dgm:presLayoutVars>
          <dgm:chPref val="3"/>
        </dgm:presLayoutVars>
      </dgm:prSet>
      <dgm:spPr/>
    </dgm:pt>
    <dgm:pt modelId="{B27C6EEA-4D7F-45F8-AFBA-8D207D6BB05D}" type="pres">
      <dgm:prSet presAssocID="{B0639B6B-E6C9-4C94-B14C-E2939410C12A}" presName="hierChild2" presStyleCnt="0"/>
      <dgm:spPr/>
    </dgm:pt>
    <dgm:pt modelId="{3ED83B9B-5728-4C61-B810-452FDE721355}" type="pres">
      <dgm:prSet presAssocID="{6A4B6F03-481A-4A63-9178-B45049780E8A}" presName="hierRoot1" presStyleCnt="0"/>
      <dgm:spPr/>
    </dgm:pt>
    <dgm:pt modelId="{99824BC8-2A3A-4754-BBBE-0FB4530DA67B}" type="pres">
      <dgm:prSet presAssocID="{6A4B6F03-481A-4A63-9178-B45049780E8A}" presName="composite" presStyleCnt="0"/>
      <dgm:spPr/>
    </dgm:pt>
    <dgm:pt modelId="{A8CC1380-FDC9-4332-80A7-14A00089947A}" type="pres">
      <dgm:prSet presAssocID="{6A4B6F03-481A-4A63-9178-B45049780E8A}" presName="background" presStyleLbl="node0" presStyleIdx="1" presStyleCnt="3"/>
      <dgm:spPr/>
    </dgm:pt>
    <dgm:pt modelId="{7855C910-E25F-4B64-8186-7F38A44E484C}" type="pres">
      <dgm:prSet presAssocID="{6A4B6F03-481A-4A63-9178-B45049780E8A}" presName="text" presStyleLbl="fgAcc0" presStyleIdx="1" presStyleCnt="3">
        <dgm:presLayoutVars>
          <dgm:chPref val="3"/>
        </dgm:presLayoutVars>
      </dgm:prSet>
      <dgm:spPr/>
    </dgm:pt>
    <dgm:pt modelId="{AC9CA6CC-B777-46B5-ABCF-C281EBF443A2}" type="pres">
      <dgm:prSet presAssocID="{6A4B6F03-481A-4A63-9178-B45049780E8A}" presName="hierChild2" presStyleCnt="0"/>
      <dgm:spPr/>
    </dgm:pt>
    <dgm:pt modelId="{33055FA0-ACEF-46EF-9B07-4A57A440463F}" type="pres">
      <dgm:prSet presAssocID="{98E85167-44F7-4173-A758-343D61877908}" presName="hierRoot1" presStyleCnt="0"/>
      <dgm:spPr/>
    </dgm:pt>
    <dgm:pt modelId="{FAADAAED-9294-45FF-A832-A29DC70755C1}" type="pres">
      <dgm:prSet presAssocID="{98E85167-44F7-4173-A758-343D61877908}" presName="composite" presStyleCnt="0"/>
      <dgm:spPr/>
    </dgm:pt>
    <dgm:pt modelId="{D3AC63F8-4E44-4277-A3E6-5EAC6BF4B623}" type="pres">
      <dgm:prSet presAssocID="{98E85167-44F7-4173-A758-343D61877908}" presName="background" presStyleLbl="node0" presStyleIdx="2" presStyleCnt="3"/>
      <dgm:spPr/>
    </dgm:pt>
    <dgm:pt modelId="{5EFBEFC7-CA49-4F22-8669-C373F56B1654}" type="pres">
      <dgm:prSet presAssocID="{98E85167-44F7-4173-A758-343D61877908}" presName="text" presStyleLbl="fgAcc0" presStyleIdx="2" presStyleCnt="3">
        <dgm:presLayoutVars>
          <dgm:chPref val="3"/>
        </dgm:presLayoutVars>
      </dgm:prSet>
      <dgm:spPr/>
    </dgm:pt>
    <dgm:pt modelId="{316DF1BF-19CB-402B-AA68-1E1D474ED866}" type="pres">
      <dgm:prSet presAssocID="{98E85167-44F7-4173-A758-343D61877908}" presName="hierChild2" presStyleCnt="0"/>
      <dgm:spPr/>
    </dgm:pt>
  </dgm:ptLst>
  <dgm:cxnLst>
    <dgm:cxn modelId="{9EA26704-5FF3-4F1A-B73B-E8336AC88DE2}" type="presOf" srcId="{4353E089-814C-4C36-8141-14C96485EA62}" destId="{AD19408D-22E1-4A3B-BD1C-CAE2C5FE8B30}" srcOrd="0" destOrd="0" presId="urn:microsoft.com/office/officeart/2005/8/layout/hierarchy1"/>
    <dgm:cxn modelId="{7EB36807-62A9-4E10-ADB6-EBAD347C2666}" srcId="{4353E089-814C-4C36-8141-14C96485EA62}" destId="{6A4B6F03-481A-4A63-9178-B45049780E8A}" srcOrd="1" destOrd="0" parTransId="{1F97D753-2852-4E22-808A-EEAF9341E009}" sibTransId="{DC27F5B7-C592-49E0-B587-2D8ACF55F2B3}"/>
    <dgm:cxn modelId="{A72F8E50-5AB1-44A6-A1C4-F2EF88688DF0}" type="presOf" srcId="{B0639B6B-E6C9-4C94-B14C-E2939410C12A}" destId="{AC3C4915-4BC2-4CCB-9BC6-C4961D94D7EE}" srcOrd="0" destOrd="0" presId="urn:microsoft.com/office/officeart/2005/8/layout/hierarchy1"/>
    <dgm:cxn modelId="{60180559-F957-41E3-81F9-475CD6BFE0C9}" srcId="{4353E089-814C-4C36-8141-14C96485EA62}" destId="{98E85167-44F7-4173-A758-343D61877908}" srcOrd="2" destOrd="0" parTransId="{41DA4D9F-8900-47D3-B2A6-134544A31B8F}" sibTransId="{D604A826-1E05-4961-A48B-E32C4A68125B}"/>
    <dgm:cxn modelId="{2CCA4892-6E89-4D7D-A876-EA72BC00CF57}" type="presOf" srcId="{98E85167-44F7-4173-A758-343D61877908}" destId="{5EFBEFC7-CA49-4F22-8669-C373F56B1654}" srcOrd="0" destOrd="0" presId="urn:microsoft.com/office/officeart/2005/8/layout/hierarchy1"/>
    <dgm:cxn modelId="{B155E6B1-8789-4D82-ABC1-BC5256756F30}" srcId="{4353E089-814C-4C36-8141-14C96485EA62}" destId="{B0639B6B-E6C9-4C94-B14C-E2939410C12A}" srcOrd="0" destOrd="0" parTransId="{B3412F5C-61E6-4B18-A1C8-3DEBAC0F8EAA}" sibTransId="{2D08C360-7793-4298-BCE2-12B82CE03A8B}"/>
    <dgm:cxn modelId="{33A867EF-99AC-4D30-8901-A4A274011141}" type="presOf" srcId="{6A4B6F03-481A-4A63-9178-B45049780E8A}" destId="{7855C910-E25F-4B64-8186-7F38A44E484C}" srcOrd="0" destOrd="0" presId="urn:microsoft.com/office/officeart/2005/8/layout/hierarchy1"/>
    <dgm:cxn modelId="{4DB1651D-E1A6-4F7F-ACD8-12ED19439A27}" type="presParOf" srcId="{AD19408D-22E1-4A3B-BD1C-CAE2C5FE8B30}" destId="{AA5EA425-02C8-4DF2-8D12-2FE20B86A4C2}" srcOrd="0" destOrd="0" presId="urn:microsoft.com/office/officeart/2005/8/layout/hierarchy1"/>
    <dgm:cxn modelId="{98574FFD-C5AD-4D77-A171-E4461D1D7B64}" type="presParOf" srcId="{AA5EA425-02C8-4DF2-8D12-2FE20B86A4C2}" destId="{2547F6E9-1E2A-4133-9728-FB645BFAE194}" srcOrd="0" destOrd="0" presId="urn:microsoft.com/office/officeart/2005/8/layout/hierarchy1"/>
    <dgm:cxn modelId="{60FEBCED-CCD8-49E0-8952-5968F3FC6B8A}" type="presParOf" srcId="{2547F6E9-1E2A-4133-9728-FB645BFAE194}" destId="{F60B288C-A63D-4D7C-A085-81295577F0B5}" srcOrd="0" destOrd="0" presId="urn:microsoft.com/office/officeart/2005/8/layout/hierarchy1"/>
    <dgm:cxn modelId="{9B72996C-7B3F-4428-B655-9A116E37673F}" type="presParOf" srcId="{2547F6E9-1E2A-4133-9728-FB645BFAE194}" destId="{AC3C4915-4BC2-4CCB-9BC6-C4961D94D7EE}" srcOrd="1" destOrd="0" presId="urn:microsoft.com/office/officeart/2005/8/layout/hierarchy1"/>
    <dgm:cxn modelId="{508A955F-1E13-48FC-84D6-F83204899788}" type="presParOf" srcId="{AA5EA425-02C8-4DF2-8D12-2FE20B86A4C2}" destId="{B27C6EEA-4D7F-45F8-AFBA-8D207D6BB05D}" srcOrd="1" destOrd="0" presId="urn:microsoft.com/office/officeart/2005/8/layout/hierarchy1"/>
    <dgm:cxn modelId="{D489601D-A005-4DEE-8385-898C8A0143B4}" type="presParOf" srcId="{AD19408D-22E1-4A3B-BD1C-CAE2C5FE8B30}" destId="{3ED83B9B-5728-4C61-B810-452FDE721355}" srcOrd="1" destOrd="0" presId="urn:microsoft.com/office/officeart/2005/8/layout/hierarchy1"/>
    <dgm:cxn modelId="{26CF6782-C229-4A1F-9A22-AB3D18AC604E}" type="presParOf" srcId="{3ED83B9B-5728-4C61-B810-452FDE721355}" destId="{99824BC8-2A3A-4754-BBBE-0FB4530DA67B}" srcOrd="0" destOrd="0" presId="urn:microsoft.com/office/officeart/2005/8/layout/hierarchy1"/>
    <dgm:cxn modelId="{AA783172-D82B-4455-9B4C-72E873CF348F}" type="presParOf" srcId="{99824BC8-2A3A-4754-BBBE-0FB4530DA67B}" destId="{A8CC1380-FDC9-4332-80A7-14A00089947A}" srcOrd="0" destOrd="0" presId="urn:microsoft.com/office/officeart/2005/8/layout/hierarchy1"/>
    <dgm:cxn modelId="{A6170B30-B034-4192-B51D-3049ACB6F34E}" type="presParOf" srcId="{99824BC8-2A3A-4754-BBBE-0FB4530DA67B}" destId="{7855C910-E25F-4B64-8186-7F38A44E484C}" srcOrd="1" destOrd="0" presId="urn:microsoft.com/office/officeart/2005/8/layout/hierarchy1"/>
    <dgm:cxn modelId="{8DD94B83-8BBA-4A32-BE09-19B0F1FE4884}" type="presParOf" srcId="{3ED83B9B-5728-4C61-B810-452FDE721355}" destId="{AC9CA6CC-B777-46B5-ABCF-C281EBF443A2}" srcOrd="1" destOrd="0" presId="urn:microsoft.com/office/officeart/2005/8/layout/hierarchy1"/>
    <dgm:cxn modelId="{1912338E-787B-4942-8C64-7C3E23C46FEE}" type="presParOf" srcId="{AD19408D-22E1-4A3B-BD1C-CAE2C5FE8B30}" destId="{33055FA0-ACEF-46EF-9B07-4A57A440463F}" srcOrd="2" destOrd="0" presId="urn:microsoft.com/office/officeart/2005/8/layout/hierarchy1"/>
    <dgm:cxn modelId="{F83190D1-BAC4-402D-8AFC-8661AD9C267D}" type="presParOf" srcId="{33055FA0-ACEF-46EF-9B07-4A57A440463F}" destId="{FAADAAED-9294-45FF-A832-A29DC70755C1}" srcOrd="0" destOrd="0" presId="urn:microsoft.com/office/officeart/2005/8/layout/hierarchy1"/>
    <dgm:cxn modelId="{118B0887-9E02-4F9A-AF4D-7BB9E0499F36}" type="presParOf" srcId="{FAADAAED-9294-45FF-A832-A29DC70755C1}" destId="{D3AC63F8-4E44-4277-A3E6-5EAC6BF4B623}" srcOrd="0" destOrd="0" presId="urn:microsoft.com/office/officeart/2005/8/layout/hierarchy1"/>
    <dgm:cxn modelId="{C7EB7A27-7CC0-49A9-9E66-A39880E70462}" type="presParOf" srcId="{FAADAAED-9294-45FF-A832-A29DC70755C1}" destId="{5EFBEFC7-CA49-4F22-8669-C373F56B1654}" srcOrd="1" destOrd="0" presId="urn:microsoft.com/office/officeart/2005/8/layout/hierarchy1"/>
    <dgm:cxn modelId="{E8D4716B-CA92-4246-820C-87D56BB618D4}" type="presParOf" srcId="{33055FA0-ACEF-46EF-9B07-4A57A440463F}" destId="{316DF1BF-19CB-402B-AA68-1E1D474ED86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7E4BE8-E52B-4E01-B418-14CBBC735784}"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365A00E5-30A4-4B09-B9CD-F2EAB47937F6}">
      <dgm:prSet/>
      <dgm:spPr/>
      <dgm:t>
        <a:bodyPr/>
        <a:lstStyle/>
        <a:p>
          <a:r>
            <a:rPr lang="en-US" dirty="0"/>
            <a:t>Paper</a:t>
          </a:r>
        </a:p>
      </dgm:t>
    </dgm:pt>
    <dgm:pt modelId="{607890A8-4F42-4A2F-98A0-3D19C7085D73}" type="parTrans" cxnId="{8C2C0A7B-A32F-453C-863B-9FCF695BF6C1}">
      <dgm:prSet/>
      <dgm:spPr/>
      <dgm:t>
        <a:bodyPr/>
        <a:lstStyle/>
        <a:p>
          <a:endParaRPr lang="en-US"/>
        </a:p>
      </dgm:t>
    </dgm:pt>
    <dgm:pt modelId="{2C485A0E-CE8C-4958-AB67-2DD6EBBB4928}" type="sibTrans" cxnId="{8C2C0A7B-A32F-453C-863B-9FCF695BF6C1}">
      <dgm:prSet/>
      <dgm:spPr/>
      <dgm:t>
        <a:bodyPr/>
        <a:lstStyle/>
        <a:p>
          <a:endParaRPr lang="en-US"/>
        </a:p>
      </dgm:t>
    </dgm:pt>
    <dgm:pt modelId="{CE7E6B01-9E1C-4075-A2D0-3F7E9065CC14}">
      <dgm:prSet/>
      <dgm:spPr/>
      <dgm:t>
        <a:bodyPr/>
        <a:lstStyle/>
        <a:p>
          <a:r>
            <a:rPr lang="en-US"/>
            <a:t>Microfiche</a:t>
          </a:r>
        </a:p>
      </dgm:t>
    </dgm:pt>
    <dgm:pt modelId="{055B74DD-8DB1-405A-BBE2-792741C218AB}" type="parTrans" cxnId="{586FEE24-A067-428D-9320-32B125B28429}">
      <dgm:prSet/>
      <dgm:spPr/>
      <dgm:t>
        <a:bodyPr/>
        <a:lstStyle/>
        <a:p>
          <a:endParaRPr lang="en-US"/>
        </a:p>
      </dgm:t>
    </dgm:pt>
    <dgm:pt modelId="{320E9A7F-8315-4548-96FB-CCA7B68BFC16}" type="sibTrans" cxnId="{586FEE24-A067-428D-9320-32B125B28429}">
      <dgm:prSet/>
      <dgm:spPr/>
      <dgm:t>
        <a:bodyPr/>
        <a:lstStyle/>
        <a:p>
          <a:endParaRPr lang="en-US"/>
        </a:p>
      </dgm:t>
    </dgm:pt>
    <dgm:pt modelId="{C9F73430-8E62-42C5-8C3C-5E232CB8A55D}">
      <dgm:prSet/>
      <dgm:spPr/>
      <dgm:t>
        <a:bodyPr/>
        <a:lstStyle/>
        <a:p>
          <a:r>
            <a:rPr lang="en-US"/>
            <a:t>Tapes</a:t>
          </a:r>
        </a:p>
      </dgm:t>
    </dgm:pt>
    <dgm:pt modelId="{81205E5C-E2D9-44E4-B384-7CC62D182E9B}" type="parTrans" cxnId="{38B33DE8-BA73-4344-86B1-3C9BC5A9FF70}">
      <dgm:prSet/>
      <dgm:spPr/>
      <dgm:t>
        <a:bodyPr/>
        <a:lstStyle/>
        <a:p>
          <a:endParaRPr lang="en-US"/>
        </a:p>
      </dgm:t>
    </dgm:pt>
    <dgm:pt modelId="{C028FB79-84BB-452A-9B82-163EF1565CFF}" type="sibTrans" cxnId="{38B33DE8-BA73-4344-86B1-3C9BC5A9FF70}">
      <dgm:prSet/>
      <dgm:spPr/>
      <dgm:t>
        <a:bodyPr/>
        <a:lstStyle/>
        <a:p>
          <a:endParaRPr lang="en-US"/>
        </a:p>
      </dgm:t>
    </dgm:pt>
    <dgm:pt modelId="{1452A482-996E-4D43-A348-8FD9C92D480D}">
      <dgm:prSet/>
      <dgm:spPr/>
      <dgm:t>
        <a:bodyPr/>
        <a:lstStyle/>
        <a:p>
          <a:r>
            <a:rPr lang="en-US"/>
            <a:t>DVD – CD</a:t>
          </a:r>
        </a:p>
      </dgm:t>
    </dgm:pt>
    <dgm:pt modelId="{62281B34-66D7-4577-A0D5-637D1541AC59}" type="parTrans" cxnId="{47AAA10F-3CFE-4C33-A98B-236E493D2BDB}">
      <dgm:prSet/>
      <dgm:spPr/>
      <dgm:t>
        <a:bodyPr/>
        <a:lstStyle/>
        <a:p>
          <a:endParaRPr lang="en-US"/>
        </a:p>
      </dgm:t>
    </dgm:pt>
    <dgm:pt modelId="{1EBE73A6-F38D-4286-82A0-9B948A80CC5F}" type="sibTrans" cxnId="{47AAA10F-3CFE-4C33-A98B-236E493D2BDB}">
      <dgm:prSet/>
      <dgm:spPr/>
      <dgm:t>
        <a:bodyPr/>
        <a:lstStyle/>
        <a:p>
          <a:endParaRPr lang="en-US"/>
        </a:p>
      </dgm:t>
    </dgm:pt>
    <dgm:pt modelId="{F558F99E-E3DF-4FF3-8B2A-EC2ABAD7E718}">
      <dgm:prSet/>
      <dgm:spPr/>
      <dgm:t>
        <a:bodyPr/>
        <a:lstStyle/>
        <a:p>
          <a:r>
            <a:rPr lang="en-US" dirty="0"/>
            <a:t>Database, datasets</a:t>
          </a:r>
        </a:p>
      </dgm:t>
    </dgm:pt>
    <dgm:pt modelId="{897877C9-CF27-493C-8771-3D0BB4F281EA}" type="parTrans" cxnId="{710066C6-1CE1-4D87-B01F-5BDBEF63ED96}">
      <dgm:prSet/>
      <dgm:spPr/>
      <dgm:t>
        <a:bodyPr/>
        <a:lstStyle/>
        <a:p>
          <a:endParaRPr lang="en-US"/>
        </a:p>
      </dgm:t>
    </dgm:pt>
    <dgm:pt modelId="{75142BBA-F49F-4DEE-936D-CC5DC79D91FA}" type="sibTrans" cxnId="{710066C6-1CE1-4D87-B01F-5BDBEF63ED96}">
      <dgm:prSet/>
      <dgm:spPr/>
      <dgm:t>
        <a:bodyPr/>
        <a:lstStyle/>
        <a:p>
          <a:endParaRPr lang="en-US"/>
        </a:p>
      </dgm:t>
    </dgm:pt>
    <dgm:pt modelId="{AF514A0F-53E6-4C94-B938-8E8C5A394865}">
      <dgm:prSet/>
      <dgm:spPr/>
      <dgm:t>
        <a:bodyPr/>
        <a:lstStyle/>
        <a:p>
          <a:r>
            <a:rPr lang="en-US"/>
            <a:t>External devices – drives, computers, tablets, phones</a:t>
          </a:r>
        </a:p>
      </dgm:t>
    </dgm:pt>
    <dgm:pt modelId="{14DEC6CA-57EC-4B7C-B15E-DA26F514AC4E}" type="parTrans" cxnId="{3610215F-BE2F-44BB-975B-03AE0A9006B6}">
      <dgm:prSet/>
      <dgm:spPr/>
      <dgm:t>
        <a:bodyPr/>
        <a:lstStyle/>
        <a:p>
          <a:endParaRPr lang="en-US"/>
        </a:p>
      </dgm:t>
    </dgm:pt>
    <dgm:pt modelId="{2D630678-6F97-4EBC-BFDF-1C3F8A2E6257}" type="sibTrans" cxnId="{3610215F-BE2F-44BB-975B-03AE0A9006B6}">
      <dgm:prSet/>
      <dgm:spPr/>
      <dgm:t>
        <a:bodyPr/>
        <a:lstStyle/>
        <a:p>
          <a:endParaRPr lang="en-US"/>
        </a:p>
      </dgm:t>
    </dgm:pt>
    <dgm:pt modelId="{6158AA26-7422-4494-964C-B7D8552AE686}">
      <dgm:prSet/>
      <dgm:spPr/>
      <dgm:t>
        <a:bodyPr/>
        <a:lstStyle/>
        <a:p>
          <a:r>
            <a:rPr lang="en-US" dirty="0"/>
            <a:t>Cloud based </a:t>
          </a:r>
        </a:p>
      </dgm:t>
    </dgm:pt>
    <dgm:pt modelId="{DE6DC39B-14B8-422F-A72A-5E33217B2462}" type="parTrans" cxnId="{C6E83CE7-65FA-4566-A026-EA7F988390E8}">
      <dgm:prSet/>
      <dgm:spPr/>
      <dgm:t>
        <a:bodyPr/>
        <a:lstStyle/>
        <a:p>
          <a:endParaRPr lang="en-US"/>
        </a:p>
      </dgm:t>
    </dgm:pt>
    <dgm:pt modelId="{0E44E0BF-531C-4181-9739-EBF67434E3C5}" type="sibTrans" cxnId="{C6E83CE7-65FA-4566-A026-EA7F988390E8}">
      <dgm:prSet/>
      <dgm:spPr/>
      <dgm:t>
        <a:bodyPr/>
        <a:lstStyle/>
        <a:p>
          <a:endParaRPr lang="en-US"/>
        </a:p>
      </dgm:t>
    </dgm:pt>
    <dgm:pt modelId="{CDC9F58F-8DAC-4A05-863A-7D7E70AB175B}">
      <dgm:prSet/>
      <dgm:spPr/>
      <dgm:t>
        <a:bodyPr/>
        <a:lstStyle/>
        <a:p>
          <a:r>
            <a:rPr lang="en-US" dirty="0"/>
            <a:t>Backup Servers/drives (overwriting) </a:t>
          </a:r>
        </a:p>
      </dgm:t>
    </dgm:pt>
    <dgm:pt modelId="{E1D878BE-8DD0-48FF-BC7E-316A974979CE}" type="parTrans" cxnId="{1B6F302F-9420-462C-96F5-8D443E9FE0F8}">
      <dgm:prSet/>
      <dgm:spPr/>
      <dgm:t>
        <a:bodyPr/>
        <a:lstStyle/>
        <a:p>
          <a:endParaRPr lang="en-US"/>
        </a:p>
      </dgm:t>
    </dgm:pt>
    <dgm:pt modelId="{B6D5894F-9F63-40CA-B484-E6AF6628D465}" type="sibTrans" cxnId="{1B6F302F-9420-462C-96F5-8D443E9FE0F8}">
      <dgm:prSet/>
      <dgm:spPr/>
      <dgm:t>
        <a:bodyPr/>
        <a:lstStyle/>
        <a:p>
          <a:endParaRPr lang="en-US"/>
        </a:p>
      </dgm:t>
    </dgm:pt>
    <dgm:pt modelId="{4A137AE7-C60A-4963-B917-D50EBB499A64}">
      <dgm:prSet/>
      <dgm:spPr/>
      <dgm:t>
        <a:bodyPr/>
        <a:lstStyle/>
        <a:p>
          <a:r>
            <a:rPr lang="en-US" dirty="0"/>
            <a:t>CDs, DVDs, tapes, paper, floppy discs, microfiche </a:t>
          </a:r>
        </a:p>
      </dgm:t>
    </dgm:pt>
    <dgm:pt modelId="{A0E5A83E-9933-41B1-A8AC-6E23B677816C}" type="parTrans" cxnId="{A95E46C9-9B91-4B20-9C84-8D1500346647}">
      <dgm:prSet/>
      <dgm:spPr/>
      <dgm:t>
        <a:bodyPr/>
        <a:lstStyle/>
        <a:p>
          <a:endParaRPr lang="en-US"/>
        </a:p>
      </dgm:t>
    </dgm:pt>
    <dgm:pt modelId="{79B76814-564A-4311-8E01-CB024772726B}" type="sibTrans" cxnId="{A95E46C9-9B91-4B20-9C84-8D1500346647}">
      <dgm:prSet/>
      <dgm:spPr/>
      <dgm:t>
        <a:bodyPr/>
        <a:lstStyle/>
        <a:p>
          <a:endParaRPr lang="en-US"/>
        </a:p>
      </dgm:t>
    </dgm:pt>
    <dgm:pt modelId="{AA062901-6507-4F9E-AFD4-BCAC0D0307F9}" type="pres">
      <dgm:prSet presAssocID="{D27E4BE8-E52B-4E01-B418-14CBBC735784}" presName="linear" presStyleCnt="0">
        <dgm:presLayoutVars>
          <dgm:animLvl val="lvl"/>
          <dgm:resizeHandles val="exact"/>
        </dgm:presLayoutVars>
      </dgm:prSet>
      <dgm:spPr/>
    </dgm:pt>
    <dgm:pt modelId="{D49906C2-06F0-420A-9499-C8655DDEF617}" type="pres">
      <dgm:prSet presAssocID="{365A00E5-30A4-4B09-B9CD-F2EAB47937F6}" presName="parentText" presStyleLbl="node1" presStyleIdx="0" presStyleCnt="9">
        <dgm:presLayoutVars>
          <dgm:chMax val="0"/>
          <dgm:bulletEnabled val="1"/>
        </dgm:presLayoutVars>
      </dgm:prSet>
      <dgm:spPr/>
    </dgm:pt>
    <dgm:pt modelId="{7189376F-8BF9-4053-BB10-CB3E0DEBD08C}" type="pres">
      <dgm:prSet presAssocID="{2C485A0E-CE8C-4958-AB67-2DD6EBBB4928}" presName="spacer" presStyleCnt="0"/>
      <dgm:spPr/>
    </dgm:pt>
    <dgm:pt modelId="{CE3510B2-29E7-46FA-B8B9-B29E6C60E811}" type="pres">
      <dgm:prSet presAssocID="{CE7E6B01-9E1C-4075-A2D0-3F7E9065CC14}" presName="parentText" presStyleLbl="node1" presStyleIdx="1" presStyleCnt="9">
        <dgm:presLayoutVars>
          <dgm:chMax val="0"/>
          <dgm:bulletEnabled val="1"/>
        </dgm:presLayoutVars>
      </dgm:prSet>
      <dgm:spPr/>
    </dgm:pt>
    <dgm:pt modelId="{D8580AEE-D840-407F-B7DF-F7610E6D0B16}" type="pres">
      <dgm:prSet presAssocID="{320E9A7F-8315-4548-96FB-CCA7B68BFC16}" presName="spacer" presStyleCnt="0"/>
      <dgm:spPr/>
    </dgm:pt>
    <dgm:pt modelId="{BEA7975A-B062-4179-8E57-0D0FF8E42E22}" type="pres">
      <dgm:prSet presAssocID="{C9F73430-8E62-42C5-8C3C-5E232CB8A55D}" presName="parentText" presStyleLbl="node1" presStyleIdx="2" presStyleCnt="9">
        <dgm:presLayoutVars>
          <dgm:chMax val="0"/>
          <dgm:bulletEnabled val="1"/>
        </dgm:presLayoutVars>
      </dgm:prSet>
      <dgm:spPr/>
    </dgm:pt>
    <dgm:pt modelId="{5DA80C77-C0B4-456C-9D64-08535E7E5B61}" type="pres">
      <dgm:prSet presAssocID="{C028FB79-84BB-452A-9B82-163EF1565CFF}" presName="spacer" presStyleCnt="0"/>
      <dgm:spPr/>
    </dgm:pt>
    <dgm:pt modelId="{2881BF78-86F0-4426-A50C-A06AB5BDBF24}" type="pres">
      <dgm:prSet presAssocID="{1452A482-996E-4D43-A348-8FD9C92D480D}" presName="parentText" presStyleLbl="node1" presStyleIdx="3" presStyleCnt="9">
        <dgm:presLayoutVars>
          <dgm:chMax val="0"/>
          <dgm:bulletEnabled val="1"/>
        </dgm:presLayoutVars>
      </dgm:prSet>
      <dgm:spPr/>
    </dgm:pt>
    <dgm:pt modelId="{27E28982-6E49-4373-B943-A9E24447FE2B}" type="pres">
      <dgm:prSet presAssocID="{1EBE73A6-F38D-4286-82A0-9B948A80CC5F}" presName="spacer" presStyleCnt="0"/>
      <dgm:spPr/>
    </dgm:pt>
    <dgm:pt modelId="{00F72144-BEEF-4ED6-BB01-0C1E76F0E6B6}" type="pres">
      <dgm:prSet presAssocID="{F558F99E-E3DF-4FF3-8B2A-EC2ABAD7E718}" presName="parentText" presStyleLbl="node1" presStyleIdx="4" presStyleCnt="9">
        <dgm:presLayoutVars>
          <dgm:chMax val="0"/>
          <dgm:bulletEnabled val="1"/>
        </dgm:presLayoutVars>
      </dgm:prSet>
      <dgm:spPr/>
    </dgm:pt>
    <dgm:pt modelId="{718FF70E-32A8-4295-8EBE-528CF3496C49}" type="pres">
      <dgm:prSet presAssocID="{75142BBA-F49F-4DEE-936D-CC5DC79D91FA}" presName="spacer" presStyleCnt="0"/>
      <dgm:spPr/>
    </dgm:pt>
    <dgm:pt modelId="{B8E913EA-BCF5-415A-8DCA-69D9AE407492}" type="pres">
      <dgm:prSet presAssocID="{AF514A0F-53E6-4C94-B938-8E8C5A394865}" presName="parentText" presStyleLbl="node1" presStyleIdx="5" presStyleCnt="9">
        <dgm:presLayoutVars>
          <dgm:chMax val="0"/>
          <dgm:bulletEnabled val="1"/>
        </dgm:presLayoutVars>
      </dgm:prSet>
      <dgm:spPr/>
    </dgm:pt>
    <dgm:pt modelId="{A5FC2A39-B469-4450-9936-5733FE322AD7}" type="pres">
      <dgm:prSet presAssocID="{2D630678-6F97-4EBC-BFDF-1C3F8A2E6257}" presName="spacer" presStyleCnt="0"/>
      <dgm:spPr/>
    </dgm:pt>
    <dgm:pt modelId="{150C1E72-2EDA-4B97-B0E3-3228A2718E13}" type="pres">
      <dgm:prSet presAssocID="{6158AA26-7422-4494-964C-B7D8552AE686}" presName="parentText" presStyleLbl="node1" presStyleIdx="6" presStyleCnt="9">
        <dgm:presLayoutVars>
          <dgm:chMax val="0"/>
          <dgm:bulletEnabled val="1"/>
        </dgm:presLayoutVars>
      </dgm:prSet>
      <dgm:spPr/>
    </dgm:pt>
    <dgm:pt modelId="{3201EA2E-058E-4352-9FAF-B8C46C9393B2}" type="pres">
      <dgm:prSet presAssocID="{0E44E0BF-531C-4181-9739-EBF67434E3C5}" presName="spacer" presStyleCnt="0"/>
      <dgm:spPr/>
    </dgm:pt>
    <dgm:pt modelId="{63E72EB8-C3E3-484A-9D8C-461554410DB0}" type="pres">
      <dgm:prSet presAssocID="{CDC9F58F-8DAC-4A05-863A-7D7E70AB175B}" presName="parentText" presStyleLbl="node1" presStyleIdx="7" presStyleCnt="9">
        <dgm:presLayoutVars>
          <dgm:chMax val="0"/>
          <dgm:bulletEnabled val="1"/>
        </dgm:presLayoutVars>
      </dgm:prSet>
      <dgm:spPr/>
    </dgm:pt>
    <dgm:pt modelId="{F053007F-971D-4BB4-A86D-C7E3F14BF0FF}" type="pres">
      <dgm:prSet presAssocID="{B6D5894F-9F63-40CA-B484-E6AF6628D465}" presName="spacer" presStyleCnt="0"/>
      <dgm:spPr/>
    </dgm:pt>
    <dgm:pt modelId="{CDD0825C-33F9-4B05-A7A6-E4F33ED3DFDF}" type="pres">
      <dgm:prSet presAssocID="{4A137AE7-C60A-4963-B917-D50EBB499A64}" presName="parentText" presStyleLbl="node1" presStyleIdx="8" presStyleCnt="9">
        <dgm:presLayoutVars>
          <dgm:chMax val="0"/>
          <dgm:bulletEnabled val="1"/>
        </dgm:presLayoutVars>
      </dgm:prSet>
      <dgm:spPr/>
    </dgm:pt>
  </dgm:ptLst>
  <dgm:cxnLst>
    <dgm:cxn modelId="{47AAA10F-3CFE-4C33-A98B-236E493D2BDB}" srcId="{D27E4BE8-E52B-4E01-B418-14CBBC735784}" destId="{1452A482-996E-4D43-A348-8FD9C92D480D}" srcOrd="3" destOrd="0" parTransId="{62281B34-66D7-4577-A0D5-637D1541AC59}" sibTransId="{1EBE73A6-F38D-4286-82A0-9B948A80CC5F}"/>
    <dgm:cxn modelId="{586FEE24-A067-428D-9320-32B125B28429}" srcId="{D27E4BE8-E52B-4E01-B418-14CBBC735784}" destId="{CE7E6B01-9E1C-4075-A2D0-3F7E9065CC14}" srcOrd="1" destOrd="0" parTransId="{055B74DD-8DB1-405A-BBE2-792741C218AB}" sibTransId="{320E9A7F-8315-4548-96FB-CCA7B68BFC16}"/>
    <dgm:cxn modelId="{1B6F302F-9420-462C-96F5-8D443E9FE0F8}" srcId="{D27E4BE8-E52B-4E01-B418-14CBBC735784}" destId="{CDC9F58F-8DAC-4A05-863A-7D7E70AB175B}" srcOrd="7" destOrd="0" parTransId="{E1D878BE-8DD0-48FF-BC7E-316A974979CE}" sibTransId="{B6D5894F-9F63-40CA-B484-E6AF6628D465}"/>
    <dgm:cxn modelId="{3610215F-BE2F-44BB-975B-03AE0A9006B6}" srcId="{D27E4BE8-E52B-4E01-B418-14CBBC735784}" destId="{AF514A0F-53E6-4C94-B938-8E8C5A394865}" srcOrd="5" destOrd="0" parTransId="{14DEC6CA-57EC-4B7C-B15E-DA26F514AC4E}" sibTransId="{2D630678-6F97-4EBC-BFDF-1C3F8A2E6257}"/>
    <dgm:cxn modelId="{DD58634F-F634-4564-A07F-482243EA56E6}" type="presOf" srcId="{CDC9F58F-8DAC-4A05-863A-7D7E70AB175B}" destId="{63E72EB8-C3E3-484A-9D8C-461554410DB0}" srcOrd="0" destOrd="0" presId="urn:microsoft.com/office/officeart/2005/8/layout/vList2"/>
    <dgm:cxn modelId="{FC180A78-E415-45C4-ACE6-CD01A420AD56}" type="presOf" srcId="{AF514A0F-53E6-4C94-B938-8E8C5A394865}" destId="{B8E913EA-BCF5-415A-8DCA-69D9AE407492}" srcOrd="0" destOrd="0" presId="urn:microsoft.com/office/officeart/2005/8/layout/vList2"/>
    <dgm:cxn modelId="{E30A8F58-287E-4859-9396-2FB28676C027}" type="presOf" srcId="{C9F73430-8E62-42C5-8C3C-5E232CB8A55D}" destId="{BEA7975A-B062-4179-8E57-0D0FF8E42E22}" srcOrd="0" destOrd="0" presId="urn:microsoft.com/office/officeart/2005/8/layout/vList2"/>
    <dgm:cxn modelId="{8C2C0A7B-A32F-453C-863B-9FCF695BF6C1}" srcId="{D27E4BE8-E52B-4E01-B418-14CBBC735784}" destId="{365A00E5-30A4-4B09-B9CD-F2EAB47937F6}" srcOrd="0" destOrd="0" parTransId="{607890A8-4F42-4A2F-98A0-3D19C7085D73}" sibTransId="{2C485A0E-CE8C-4958-AB67-2DD6EBBB4928}"/>
    <dgm:cxn modelId="{9B45E08A-E838-4835-BC91-25DC4C06E6E2}" type="presOf" srcId="{4A137AE7-C60A-4963-B917-D50EBB499A64}" destId="{CDD0825C-33F9-4B05-A7A6-E4F33ED3DFDF}" srcOrd="0" destOrd="0" presId="urn:microsoft.com/office/officeart/2005/8/layout/vList2"/>
    <dgm:cxn modelId="{4FB22892-C1B4-4442-A6B7-31840158EECA}" type="presOf" srcId="{D27E4BE8-E52B-4E01-B418-14CBBC735784}" destId="{AA062901-6507-4F9E-AFD4-BCAC0D0307F9}" srcOrd="0" destOrd="0" presId="urn:microsoft.com/office/officeart/2005/8/layout/vList2"/>
    <dgm:cxn modelId="{FBAA23AA-CCFE-4FEA-8E8E-D827C66D1BFC}" type="presOf" srcId="{CE7E6B01-9E1C-4075-A2D0-3F7E9065CC14}" destId="{CE3510B2-29E7-46FA-B8B9-B29E6C60E811}" srcOrd="0" destOrd="0" presId="urn:microsoft.com/office/officeart/2005/8/layout/vList2"/>
    <dgm:cxn modelId="{E157BBB7-28BE-4F53-ABDE-CEA7B3B01154}" type="presOf" srcId="{F558F99E-E3DF-4FF3-8B2A-EC2ABAD7E718}" destId="{00F72144-BEEF-4ED6-BB01-0C1E76F0E6B6}" srcOrd="0" destOrd="0" presId="urn:microsoft.com/office/officeart/2005/8/layout/vList2"/>
    <dgm:cxn modelId="{710066C6-1CE1-4D87-B01F-5BDBEF63ED96}" srcId="{D27E4BE8-E52B-4E01-B418-14CBBC735784}" destId="{F558F99E-E3DF-4FF3-8B2A-EC2ABAD7E718}" srcOrd="4" destOrd="0" parTransId="{897877C9-CF27-493C-8771-3D0BB4F281EA}" sibTransId="{75142BBA-F49F-4DEE-936D-CC5DC79D91FA}"/>
    <dgm:cxn modelId="{A95E46C9-9B91-4B20-9C84-8D1500346647}" srcId="{D27E4BE8-E52B-4E01-B418-14CBBC735784}" destId="{4A137AE7-C60A-4963-B917-D50EBB499A64}" srcOrd="8" destOrd="0" parTransId="{A0E5A83E-9933-41B1-A8AC-6E23B677816C}" sibTransId="{79B76814-564A-4311-8E01-CB024772726B}"/>
    <dgm:cxn modelId="{DD2BACCE-E55A-4050-BC15-9925C26D50CC}" type="presOf" srcId="{6158AA26-7422-4494-964C-B7D8552AE686}" destId="{150C1E72-2EDA-4B97-B0E3-3228A2718E13}" srcOrd="0" destOrd="0" presId="urn:microsoft.com/office/officeart/2005/8/layout/vList2"/>
    <dgm:cxn modelId="{0B49DAD6-ED9A-4DBF-9D2B-65E5C797C20D}" type="presOf" srcId="{1452A482-996E-4D43-A348-8FD9C92D480D}" destId="{2881BF78-86F0-4426-A50C-A06AB5BDBF24}" srcOrd="0" destOrd="0" presId="urn:microsoft.com/office/officeart/2005/8/layout/vList2"/>
    <dgm:cxn modelId="{1D5145E4-46FD-4F51-83CD-4FCC9A8AB28D}" type="presOf" srcId="{365A00E5-30A4-4B09-B9CD-F2EAB47937F6}" destId="{D49906C2-06F0-420A-9499-C8655DDEF617}" srcOrd="0" destOrd="0" presId="urn:microsoft.com/office/officeart/2005/8/layout/vList2"/>
    <dgm:cxn modelId="{C6E83CE7-65FA-4566-A026-EA7F988390E8}" srcId="{D27E4BE8-E52B-4E01-B418-14CBBC735784}" destId="{6158AA26-7422-4494-964C-B7D8552AE686}" srcOrd="6" destOrd="0" parTransId="{DE6DC39B-14B8-422F-A72A-5E33217B2462}" sibTransId="{0E44E0BF-531C-4181-9739-EBF67434E3C5}"/>
    <dgm:cxn modelId="{38B33DE8-BA73-4344-86B1-3C9BC5A9FF70}" srcId="{D27E4BE8-E52B-4E01-B418-14CBBC735784}" destId="{C9F73430-8E62-42C5-8C3C-5E232CB8A55D}" srcOrd="2" destOrd="0" parTransId="{81205E5C-E2D9-44E4-B384-7CC62D182E9B}" sibTransId="{C028FB79-84BB-452A-9B82-163EF1565CFF}"/>
    <dgm:cxn modelId="{8C3D85DF-D433-482B-8BC7-DBAA40D5B8A0}" type="presParOf" srcId="{AA062901-6507-4F9E-AFD4-BCAC0D0307F9}" destId="{D49906C2-06F0-420A-9499-C8655DDEF617}" srcOrd="0" destOrd="0" presId="urn:microsoft.com/office/officeart/2005/8/layout/vList2"/>
    <dgm:cxn modelId="{A837D99E-48CC-42B1-8DED-4E4D50C7B671}" type="presParOf" srcId="{AA062901-6507-4F9E-AFD4-BCAC0D0307F9}" destId="{7189376F-8BF9-4053-BB10-CB3E0DEBD08C}" srcOrd="1" destOrd="0" presId="urn:microsoft.com/office/officeart/2005/8/layout/vList2"/>
    <dgm:cxn modelId="{DE08EB51-EEF2-49F5-93CF-534AEF9CE9E9}" type="presParOf" srcId="{AA062901-6507-4F9E-AFD4-BCAC0D0307F9}" destId="{CE3510B2-29E7-46FA-B8B9-B29E6C60E811}" srcOrd="2" destOrd="0" presId="urn:microsoft.com/office/officeart/2005/8/layout/vList2"/>
    <dgm:cxn modelId="{182F628A-A115-4FC8-9464-DC4A0D129C00}" type="presParOf" srcId="{AA062901-6507-4F9E-AFD4-BCAC0D0307F9}" destId="{D8580AEE-D840-407F-B7DF-F7610E6D0B16}" srcOrd="3" destOrd="0" presId="urn:microsoft.com/office/officeart/2005/8/layout/vList2"/>
    <dgm:cxn modelId="{6B904FFB-3208-4916-8077-B6621251A5E5}" type="presParOf" srcId="{AA062901-6507-4F9E-AFD4-BCAC0D0307F9}" destId="{BEA7975A-B062-4179-8E57-0D0FF8E42E22}" srcOrd="4" destOrd="0" presId="urn:microsoft.com/office/officeart/2005/8/layout/vList2"/>
    <dgm:cxn modelId="{A19BBCF5-CB8B-4D62-93EB-A0855B4F57A3}" type="presParOf" srcId="{AA062901-6507-4F9E-AFD4-BCAC0D0307F9}" destId="{5DA80C77-C0B4-456C-9D64-08535E7E5B61}" srcOrd="5" destOrd="0" presId="urn:microsoft.com/office/officeart/2005/8/layout/vList2"/>
    <dgm:cxn modelId="{0F9EEF6B-3270-451B-9C24-0554DC904932}" type="presParOf" srcId="{AA062901-6507-4F9E-AFD4-BCAC0D0307F9}" destId="{2881BF78-86F0-4426-A50C-A06AB5BDBF24}" srcOrd="6" destOrd="0" presId="urn:microsoft.com/office/officeart/2005/8/layout/vList2"/>
    <dgm:cxn modelId="{56666874-52AF-4862-8491-C32C054EED33}" type="presParOf" srcId="{AA062901-6507-4F9E-AFD4-BCAC0D0307F9}" destId="{27E28982-6E49-4373-B943-A9E24447FE2B}" srcOrd="7" destOrd="0" presId="urn:microsoft.com/office/officeart/2005/8/layout/vList2"/>
    <dgm:cxn modelId="{8612D675-3CC1-449F-85EF-CFB566E95B08}" type="presParOf" srcId="{AA062901-6507-4F9E-AFD4-BCAC0D0307F9}" destId="{00F72144-BEEF-4ED6-BB01-0C1E76F0E6B6}" srcOrd="8" destOrd="0" presId="urn:microsoft.com/office/officeart/2005/8/layout/vList2"/>
    <dgm:cxn modelId="{24F95627-93E6-47D5-8E87-0320DD34ED05}" type="presParOf" srcId="{AA062901-6507-4F9E-AFD4-BCAC0D0307F9}" destId="{718FF70E-32A8-4295-8EBE-528CF3496C49}" srcOrd="9" destOrd="0" presId="urn:microsoft.com/office/officeart/2005/8/layout/vList2"/>
    <dgm:cxn modelId="{C8C21AEB-4568-41CB-AE5E-30D873C504DC}" type="presParOf" srcId="{AA062901-6507-4F9E-AFD4-BCAC0D0307F9}" destId="{B8E913EA-BCF5-415A-8DCA-69D9AE407492}" srcOrd="10" destOrd="0" presId="urn:microsoft.com/office/officeart/2005/8/layout/vList2"/>
    <dgm:cxn modelId="{A3C64520-D39B-4D99-9CC9-91DFAB637314}" type="presParOf" srcId="{AA062901-6507-4F9E-AFD4-BCAC0D0307F9}" destId="{A5FC2A39-B469-4450-9936-5733FE322AD7}" srcOrd="11" destOrd="0" presId="urn:microsoft.com/office/officeart/2005/8/layout/vList2"/>
    <dgm:cxn modelId="{4E05F3EC-F572-4952-B569-0512ADEA02DE}" type="presParOf" srcId="{AA062901-6507-4F9E-AFD4-BCAC0D0307F9}" destId="{150C1E72-2EDA-4B97-B0E3-3228A2718E13}" srcOrd="12" destOrd="0" presId="urn:microsoft.com/office/officeart/2005/8/layout/vList2"/>
    <dgm:cxn modelId="{9535D4A9-661C-4EFC-9A92-A784ECEADFF8}" type="presParOf" srcId="{AA062901-6507-4F9E-AFD4-BCAC0D0307F9}" destId="{3201EA2E-058E-4352-9FAF-B8C46C9393B2}" srcOrd="13" destOrd="0" presId="urn:microsoft.com/office/officeart/2005/8/layout/vList2"/>
    <dgm:cxn modelId="{279B84B8-859B-4EE2-BA62-77D72F8FFE05}" type="presParOf" srcId="{AA062901-6507-4F9E-AFD4-BCAC0D0307F9}" destId="{63E72EB8-C3E3-484A-9D8C-461554410DB0}" srcOrd="14" destOrd="0" presId="urn:microsoft.com/office/officeart/2005/8/layout/vList2"/>
    <dgm:cxn modelId="{36059CB2-EAD1-41DA-8A63-858621BC44B9}" type="presParOf" srcId="{AA062901-6507-4F9E-AFD4-BCAC0D0307F9}" destId="{F053007F-971D-4BB4-A86D-C7E3F14BF0FF}" srcOrd="15" destOrd="0" presId="urn:microsoft.com/office/officeart/2005/8/layout/vList2"/>
    <dgm:cxn modelId="{D5F9F389-7188-4477-B23C-F6830ABE6561}" type="presParOf" srcId="{AA062901-6507-4F9E-AFD4-BCAC0D0307F9}" destId="{CDD0825C-33F9-4B05-A7A6-E4F33ED3DFDF}"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C465E1-C034-46E1-8A24-4276140E342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807ED54A-932D-4E5B-A1C0-364F6A7C3CEF}">
      <dgm:prSet/>
      <dgm:spPr/>
      <dgm:t>
        <a:bodyPr/>
        <a:lstStyle/>
        <a:p>
          <a:r>
            <a:rPr lang="en-US" dirty="0"/>
            <a:t>Draw attention to how agencies store information – does yours need to change, update, upgrade</a:t>
          </a:r>
        </a:p>
      </dgm:t>
    </dgm:pt>
    <dgm:pt modelId="{95C9DEAC-990B-40BA-A29C-96242F1922A9}" type="parTrans" cxnId="{23343F68-CDA7-40A6-8EB2-5ABD3AE26713}">
      <dgm:prSet/>
      <dgm:spPr/>
      <dgm:t>
        <a:bodyPr/>
        <a:lstStyle/>
        <a:p>
          <a:endParaRPr lang="en-US"/>
        </a:p>
      </dgm:t>
    </dgm:pt>
    <dgm:pt modelId="{049B84B4-D3ED-4D27-855C-492C55127331}" type="sibTrans" cxnId="{23343F68-CDA7-40A6-8EB2-5ABD3AE26713}">
      <dgm:prSet/>
      <dgm:spPr/>
      <dgm:t>
        <a:bodyPr/>
        <a:lstStyle/>
        <a:p>
          <a:endParaRPr lang="en-US"/>
        </a:p>
      </dgm:t>
    </dgm:pt>
    <dgm:pt modelId="{586FBE5B-698D-448B-AA5F-7E194AFD4D9C}">
      <dgm:prSet/>
      <dgm:spPr/>
      <dgm:t>
        <a:bodyPr/>
        <a:lstStyle/>
        <a:p>
          <a:r>
            <a:rPr lang="en-US"/>
            <a:t>Requesters knowing storage capabilities can be helpful</a:t>
          </a:r>
        </a:p>
      </dgm:t>
    </dgm:pt>
    <dgm:pt modelId="{D58D42C4-214F-44DE-AA48-2017DF9A5E17}" type="parTrans" cxnId="{35A44E06-77A3-4C97-9642-344F0734DBC4}">
      <dgm:prSet/>
      <dgm:spPr/>
      <dgm:t>
        <a:bodyPr/>
        <a:lstStyle/>
        <a:p>
          <a:endParaRPr lang="en-US"/>
        </a:p>
      </dgm:t>
    </dgm:pt>
    <dgm:pt modelId="{9D6DAB1B-7A0F-453D-AD41-FA30CF311D5A}" type="sibTrans" cxnId="{35A44E06-77A3-4C97-9642-344F0734DBC4}">
      <dgm:prSet/>
      <dgm:spPr/>
      <dgm:t>
        <a:bodyPr/>
        <a:lstStyle/>
        <a:p>
          <a:endParaRPr lang="en-US"/>
        </a:p>
      </dgm:t>
    </dgm:pt>
    <dgm:pt modelId="{4773F4FC-1428-43B0-8116-D5C10C8B653D}">
      <dgm:prSet/>
      <dgm:spPr/>
      <dgm:t>
        <a:bodyPr/>
        <a:lstStyle/>
        <a:p>
          <a:r>
            <a:rPr lang="en-US" dirty="0"/>
            <a:t>Draw attention to agency legal responsibilities under the RTKL</a:t>
          </a:r>
        </a:p>
      </dgm:t>
    </dgm:pt>
    <dgm:pt modelId="{1CBC8F31-A7C7-4D7F-9619-4A3ADD34A1A6}" type="parTrans" cxnId="{F4B6E4B3-8DBC-4F14-A7A4-E45FBB4FDAD4}">
      <dgm:prSet/>
      <dgm:spPr/>
      <dgm:t>
        <a:bodyPr/>
        <a:lstStyle/>
        <a:p>
          <a:endParaRPr lang="en-US"/>
        </a:p>
      </dgm:t>
    </dgm:pt>
    <dgm:pt modelId="{BCF9A800-7A99-4C61-BA1F-2EA240FFB754}" type="sibTrans" cxnId="{F4B6E4B3-8DBC-4F14-A7A4-E45FBB4FDAD4}">
      <dgm:prSet/>
      <dgm:spPr/>
      <dgm:t>
        <a:bodyPr/>
        <a:lstStyle/>
        <a:p>
          <a:endParaRPr lang="en-US"/>
        </a:p>
      </dgm:t>
    </dgm:pt>
    <dgm:pt modelId="{ECBFEC9C-FB46-4F40-8CBA-48A89D0A9A75}">
      <dgm:prSet/>
      <dgm:spPr/>
      <dgm:t>
        <a:bodyPr/>
        <a:lstStyle/>
        <a:p>
          <a:r>
            <a:rPr lang="en-US" dirty="0"/>
            <a:t>Highlight the need to explain capabilities to Appeals Officers during appeals – Requesters during request stage</a:t>
          </a:r>
        </a:p>
      </dgm:t>
    </dgm:pt>
    <dgm:pt modelId="{106C0134-A4DC-45CB-B408-F30D52360220}" type="parTrans" cxnId="{3A6B7B6E-85DC-481A-8A22-B6349187E9A5}">
      <dgm:prSet/>
      <dgm:spPr/>
      <dgm:t>
        <a:bodyPr/>
        <a:lstStyle/>
        <a:p>
          <a:endParaRPr lang="en-US"/>
        </a:p>
      </dgm:t>
    </dgm:pt>
    <dgm:pt modelId="{EC4E0F45-399C-4BAA-AC9E-BE7CC2D73202}" type="sibTrans" cxnId="{3A6B7B6E-85DC-481A-8A22-B6349187E9A5}">
      <dgm:prSet/>
      <dgm:spPr/>
      <dgm:t>
        <a:bodyPr/>
        <a:lstStyle/>
        <a:p>
          <a:endParaRPr lang="en-US"/>
        </a:p>
      </dgm:t>
    </dgm:pt>
    <dgm:pt modelId="{49BB8757-8B7B-4BF7-865D-1FE53A41FC0D}">
      <dgm:prSet/>
      <dgm:spPr/>
      <dgm:t>
        <a:bodyPr/>
        <a:lstStyle/>
        <a:p>
          <a:r>
            <a:rPr lang="en-US" dirty="0"/>
            <a:t>Disclaimer:  This is still a developing area of the law. As a result, this session may cause more questions than answers.</a:t>
          </a:r>
        </a:p>
      </dgm:t>
    </dgm:pt>
    <dgm:pt modelId="{435313EB-C712-452C-A39B-9821CC9565EF}" type="parTrans" cxnId="{9EB70AE4-7FF0-4251-A7F3-E5995A6BD560}">
      <dgm:prSet/>
      <dgm:spPr/>
      <dgm:t>
        <a:bodyPr/>
        <a:lstStyle/>
        <a:p>
          <a:endParaRPr lang="en-US"/>
        </a:p>
      </dgm:t>
    </dgm:pt>
    <dgm:pt modelId="{6403AEEE-0BD0-4981-B2E5-DE2D8FA7D96C}" type="sibTrans" cxnId="{9EB70AE4-7FF0-4251-A7F3-E5995A6BD560}">
      <dgm:prSet/>
      <dgm:spPr/>
      <dgm:t>
        <a:bodyPr/>
        <a:lstStyle/>
        <a:p>
          <a:endParaRPr lang="en-US"/>
        </a:p>
      </dgm:t>
    </dgm:pt>
    <dgm:pt modelId="{93031D98-8B0E-4D68-8489-48F93848C7DD}" type="pres">
      <dgm:prSet presAssocID="{2EC465E1-C034-46E1-8A24-4276140E3426}" presName="linear" presStyleCnt="0">
        <dgm:presLayoutVars>
          <dgm:animLvl val="lvl"/>
          <dgm:resizeHandles val="exact"/>
        </dgm:presLayoutVars>
      </dgm:prSet>
      <dgm:spPr/>
    </dgm:pt>
    <dgm:pt modelId="{8B64D758-6077-4ED7-A9A4-92942781CCF2}" type="pres">
      <dgm:prSet presAssocID="{807ED54A-932D-4E5B-A1C0-364F6A7C3CEF}" presName="parentText" presStyleLbl="node1" presStyleIdx="0" presStyleCnt="4">
        <dgm:presLayoutVars>
          <dgm:chMax val="0"/>
          <dgm:bulletEnabled val="1"/>
        </dgm:presLayoutVars>
      </dgm:prSet>
      <dgm:spPr/>
    </dgm:pt>
    <dgm:pt modelId="{6E278C28-AAA4-45E4-A181-7519AFB17822}" type="pres">
      <dgm:prSet presAssocID="{807ED54A-932D-4E5B-A1C0-364F6A7C3CEF}" presName="childText" presStyleLbl="revTx" presStyleIdx="0" presStyleCnt="1">
        <dgm:presLayoutVars>
          <dgm:bulletEnabled val="1"/>
        </dgm:presLayoutVars>
      </dgm:prSet>
      <dgm:spPr/>
    </dgm:pt>
    <dgm:pt modelId="{A07575B1-104B-4538-AD0B-435874A3E581}" type="pres">
      <dgm:prSet presAssocID="{4773F4FC-1428-43B0-8116-D5C10C8B653D}" presName="parentText" presStyleLbl="node1" presStyleIdx="1" presStyleCnt="4">
        <dgm:presLayoutVars>
          <dgm:chMax val="0"/>
          <dgm:bulletEnabled val="1"/>
        </dgm:presLayoutVars>
      </dgm:prSet>
      <dgm:spPr/>
    </dgm:pt>
    <dgm:pt modelId="{4CF31D43-DC7B-4A56-8775-F7B0FA2906B4}" type="pres">
      <dgm:prSet presAssocID="{BCF9A800-7A99-4C61-BA1F-2EA240FFB754}" presName="spacer" presStyleCnt="0"/>
      <dgm:spPr/>
    </dgm:pt>
    <dgm:pt modelId="{4AD2A4F4-82A4-4026-97A4-DD3CCB056A31}" type="pres">
      <dgm:prSet presAssocID="{ECBFEC9C-FB46-4F40-8CBA-48A89D0A9A75}" presName="parentText" presStyleLbl="node1" presStyleIdx="2" presStyleCnt="4">
        <dgm:presLayoutVars>
          <dgm:chMax val="0"/>
          <dgm:bulletEnabled val="1"/>
        </dgm:presLayoutVars>
      </dgm:prSet>
      <dgm:spPr/>
    </dgm:pt>
    <dgm:pt modelId="{037AC3C9-4E9F-4195-AED8-8D1A8F3D9AF3}" type="pres">
      <dgm:prSet presAssocID="{EC4E0F45-399C-4BAA-AC9E-BE7CC2D73202}" presName="spacer" presStyleCnt="0"/>
      <dgm:spPr/>
    </dgm:pt>
    <dgm:pt modelId="{0F88DDDA-9AFC-45EC-B6EE-7D6BBDBAF213}" type="pres">
      <dgm:prSet presAssocID="{49BB8757-8B7B-4BF7-865D-1FE53A41FC0D}" presName="parentText" presStyleLbl="node1" presStyleIdx="3" presStyleCnt="4">
        <dgm:presLayoutVars>
          <dgm:chMax val="0"/>
          <dgm:bulletEnabled val="1"/>
        </dgm:presLayoutVars>
      </dgm:prSet>
      <dgm:spPr/>
    </dgm:pt>
  </dgm:ptLst>
  <dgm:cxnLst>
    <dgm:cxn modelId="{35A44E06-77A3-4C97-9642-344F0734DBC4}" srcId="{807ED54A-932D-4E5B-A1C0-364F6A7C3CEF}" destId="{586FBE5B-698D-448B-AA5F-7E194AFD4D9C}" srcOrd="0" destOrd="0" parTransId="{D58D42C4-214F-44DE-AA48-2017DF9A5E17}" sibTransId="{9D6DAB1B-7A0F-453D-AD41-FA30CF311D5A}"/>
    <dgm:cxn modelId="{CEC89919-F2C9-4F93-800A-5304D42AD5BE}" type="presOf" srcId="{49BB8757-8B7B-4BF7-865D-1FE53A41FC0D}" destId="{0F88DDDA-9AFC-45EC-B6EE-7D6BBDBAF213}" srcOrd="0" destOrd="0" presId="urn:microsoft.com/office/officeart/2005/8/layout/vList2"/>
    <dgm:cxn modelId="{798D1B44-E44E-4EF7-AB39-3D570B0B2C71}" type="presOf" srcId="{ECBFEC9C-FB46-4F40-8CBA-48A89D0A9A75}" destId="{4AD2A4F4-82A4-4026-97A4-DD3CCB056A31}" srcOrd="0" destOrd="0" presId="urn:microsoft.com/office/officeart/2005/8/layout/vList2"/>
    <dgm:cxn modelId="{23343F68-CDA7-40A6-8EB2-5ABD3AE26713}" srcId="{2EC465E1-C034-46E1-8A24-4276140E3426}" destId="{807ED54A-932D-4E5B-A1C0-364F6A7C3CEF}" srcOrd="0" destOrd="0" parTransId="{95C9DEAC-990B-40BA-A29C-96242F1922A9}" sibTransId="{049B84B4-D3ED-4D27-855C-492C55127331}"/>
    <dgm:cxn modelId="{3A6B7B6E-85DC-481A-8A22-B6349187E9A5}" srcId="{2EC465E1-C034-46E1-8A24-4276140E3426}" destId="{ECBFEC9C-FB46-4F40-8CBA-48A89D0A9A75}" srcOrd="2" destOrd="0" parTransId="{106C0134-A4DC-45CB-B408-F30D52360220}" sibTransId="{EC4E0F45-399C-4BAA-AC9E-BE7CC2D73202}"/>
    <dgm:cxn modelId="{93615657-77BE-434A-984F-DE0C221C5FFA}" type="presOf" srcId="{586FBE5B-698D-448B-AA5F-7E194AFD4D9C}" destId="{6E278C28-AAA4-45E4-A181-7519AFB17822}" srcOrd="0" destOrd="0" presId="urn:microsoft.com/office/officeart/2005/8/layout/vList2"/>
    <dgm:cxn modelId="{D753847C-E66F-4FE5-9087-FEC695A907EF}" type="presOf" srcId="{4773F4FC-1428-43B0-8116-D5C10C8B653D}" destId="{A07575B1-104B-4538-AD0B-435874A3E581}" srcOrd="0" destOrd="0" presId="urn:microsoft.com/office/officeart/2005/8/layout/vList2"/>
    <dgm:cxn modelId="{2B0D9CA9-C4C8-4BDE-8D53-CC34CE7805A6}" type="presOf" srcId="{807ED54A-932D-4E5B-A1C0-364F6A7C3CEF}" destId="{8B64D758-6077-4ED7-A9A4-92942781CCF2}" srcOrd="0" destOrd="0" presId="urn:microsoft.com/office/officeart/2005/8/layout/vList2"/>
    <dgm:cxn modelId="{F4B6E4B3-8DBC-4F14-A7A4-E45FBB4FDAD4}" srcId="{2EC465E1-C034-46E1-8A24-4276140E3426}" destId="{4773F4FC-1428-43B0-8116-D5C10C8B653D}" srcOrd="1" destOrd="0" parTransId="{1CBC8F31-A7C7-4D7F-9619-4A3ADD34A1A6}" sibTransId="{BCF9A800-7A99-4C61-BA1F-2EA240FFB754}"/>
    <dgm:cxn modelId="{DD8416BF-1A23-49FA-820E-DA9311A1781D}" type="presOf" srcId="{2EC465E1-C034-46E1-8A24-4276140E3426}" destId="{93031D98-8B0E-4D68-8489-48F93848C7DD}" srcOrd="0" destOrd="0" presId="urn:microsoft.com/office/officeart/2005/8/layout/vList2"/>
    <dgm:cxn modelId="{9EB70AE4-7FF0-4251-A7F3-E5995A6BD560}" srcId="{2EC465E1-C034-46E1-8A24-4276140E3426}" destId="{49BB8757-8B7B-4BF7-865D-1FE53A41FC0D}" srcOrd="3" destOrd="0" parTransId="{435313EB-C712-452C-A39B-9821CC9565EF}" sibTransId="{6403AEEE-0BD0-4981-B2E5-DE2D8FA7D96C}"/>
    <dgm:cxn modelId="{834D8EEB-0879-4952-9266-841982832F97}" type="presParOf" srcId="{93031D98-8B0E-4D68-8489-48F93848C7DD}" destId="{8B64D758-6077-4ED7-A9A4-92942781CCF2}" srcOrd="0" destOrd="0" presId="urn:microsoft.com/office/officeart/2005/8/layout/vList2"/>
    <dgm:cxn modelId="{D8A1A2E7-C6AB-456D-99DB-62FF80D933EA}" type="presParOf" srcId="{93031D98-8B0E-4D68-8489-48F93848C7DD}" destId="{6E278C28-AAA4-45E4-A181-7519AFB17822}" srcOrd="1" destOrd="0" presId="urn:microsoft.com/office/officeart/2005/8/layout/vList2"/>
    <dgm:cxn modelId="{08D6E0B4-B17D-456E-9BC2-5D437A4E0B45}" type="presParOf" srcId="{93031D98-8B0E-4D68-8489-48F93848C7DD}" destId="{A07575B1-104B-4538-AD0B-435874A3E581}" srcOrd="2" destOrd="0" presId="urn:microsoft.com/office/officeart/2005/8/layout/vList2"/>
    <dgm:cxn modelId="{A0399960-1C59-411A-B616-4B970166020F}" type="presParOf" srcId="{93031D98-8B0E-4D68-8489-48F93848C7DD}" destId="{4CF31D43-DC7B-4A56-8775-F7B0FA2906B4}" srcOrd="3" destOrd="0" presId="urn:microsoft.com/office/officeart/2005/8/layout/vList2"/>
    <dgm:cxn modelId="{86ADCD2E-89A9-4952-88FC-1F1E1FCA495E}" type="presParOf" srcId="{93031D98-8B0E-4D68-8489-48F93848C7DD}" destId="{4AD2A4F4-82A4-4026-97A4-DD3CCB056A31}" srcOrd="4" destOrd="0" presId="urn:microsoft.com/office/officeart/2005/8/layout/vList2"/>
    <dgm:cxn modelId="{D3B95208-1879-4FB0-900C-402E3B7D7287}" type="presParOf" srcId="{93031D98-8B0E-4D68-8489-48F93848C7DD}" destId="{037AC3C9-4E9F-4195-AED8-8D1A8F3D9AF3}" srcOrd="5" destOrd="0" presId="urn:microsoft.com/office/officeart/2005/8/layout/vList2"/>
    <dgm:cxn modelId="{C46AF150-C6A6-4249-B0A4-BA1CC9DFE2A7}" type="presParOf" srcId="{93031D98-8B0E-4D68-8489-48F93848C7DD}" destId="{0F88DDDA-9AFC-45EC-B6EE-7D6BBDBAF21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13F02E-234D-41AB-92EB-C296778204CA}"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8DDAE0CA-8CCD-44B1-8BF5-FDD9CDAA10DD}">
      <dgm:prSet/>
      <dgm:spPr/>
      <dgm:t>
        <a:bodyPr/>
        <a:lstStyle/>
        <a:p>
          <a:r>
            <a:rPr lang="en-US"/>
            <a:t>Why does it matter that information is classified as “aggregated data”</a:t>
          </a:r>
        </a:p>
      </dgm:t>
    </dgm:pt>
    <dgm:pt modelId="{95669EF2-95C9-49FF-B79B-A577D2C944D3}" type="parTrans" cxnId="{08D9E489-C10D-44C6-A2DE-0428FAE6F888}">
      <dgm:prSet/>
      <dgm:spPr/>
      <dgm:t>
        <a:bodyPr/>
        <a:lstStyle/>
        <a:p>
          <a:endParaRPr lang="en-US"/>
        </a:p>
      </dgm:t>
    </dgm:pt>
    <dgm:pt modelId="{096CF492-94A5-4712-9B32-A83A2B115148}" type="sibTrans" cxnId="{08D9E489-C10D-44C6-A2DE-0428FAE6F888}">
      <dgm:prSet/>
      <dgm:spPr/>
      <dgm:t>
        <a:bodyPr/>
        <a:lstStyle/>
        <a:p>
          <a:endParaRPr lang="en-US"/>
        </a:p>
      </dgm:t>
    </dgm:pt>
    <dgm:pt modelId="{BC3E531A-A82B-4B02-973A-6C7C39A01521}">
      <dgm:prSet/>
      <dgm:spPr/>
      <dgm:t>
        <a:bodyPr/>
        <a:lstStyle/>
        <a:p>
          <a:r>
            <a:rPr lang="en-US"/>
            <a:t>Generally - It’s public information</a:t>
          </a:r>
        </a:p>
      </dgm:t>
    </dgm:pt>
    <dgm:pt modelId="{F1EFC075-7AB3-4D5A-85EE-39611E0FC9DB}" type="parTrans" cxnId="{BA59FA1C-D23E-4FB9-8091-920E5500C0A0}">
      <dgm:prSet/>
      <dgm:spPr/>
      <dgm:t>
        <a:bodyPr/>
        <a:lstStyle/>
        <a:p>
          <a:endParaRPr lang="en-US"/>
        </a:p>
      </dgm:t>
    </dgm:pt>
    <dgm:pt modelId="{3FFA84A7-4808-49CE-AFA1-A4F28435BC6C}" type="sibTrans" cxnId="{BA59FA1C-D23E-4FB9-8091-920E5500C0A0}">
      <dgm:prSet/>
      <dgm:spPr/>
      <dgm:t>
        <a:bodyPr/>
        <a:lstStyle/>
        <a:p>
          <a:endParaRPr lang="en-US"/>
        </a:p>
      </dgm:t>
    </dgm:pt>
    <dgm:pt modelId="{BC6BC5AB-20D1-41ED-84A9-8EBEB32B4C67}">
      <dgm:prSet/>
      <dgm:spPr/>
      <dgm:t>
        <a:bodyPr/>
        <a:lstStyle/>
        <a:p>
          <a:r>
            <a:rPr lang="en-US"/>
            <a:t>Section 708(d) of the RTKL provides that “[t]he exceptions set forth in subsection (b) shall not apply to aggregate data maintained or received by an agency, except for data protected under subsection (b)(1), (2), (3), (4) or (5). 65 P.S. § 67.708(d).</a:t>
          </a:r>
        </a:p>
      </dgm:t>
    </dgm:pt>
    <dgm:pt modelId="{6F609CDF-61E7-418E-8CDC-8D51DC6EE0D6}" type="parTrans" cxnId="{07E41188-310F-44BA-B8E6-F6FFBBCBF638}">
      <dgm:prSet/>
      <dgm:spPr/>
      <dgm:t>
        <a:bodyPr/>
        <a:lstStyle/>
        <a:p>
          <a:endParaRPr lang="en-US"/>
        </a:p>
      </dgm:t>
    </dgm:pt>
    <dgm:pt modelId="{CE2C9DE4-CF3C-4DBD-BE25-49B4A01300CD}" type="sibTrans" cxnId="{07E41188-310F-44BA-B8E6-F6FFBBCBF638}">
      <dgm:prSet/>
      <dgm:spPr/>
      <dgm:t>
        <a:bodyPr/>
        <a:lstStyle/>
        <a:p>
          <a:endParaRPr lang="en-US"/>
        </a:p>
      </dgm:t>
    </dgm:pt>
    <dgm:pt modelId="{DC8362AD-D12D-4AA2-B359-55AE259ACF13}" type="pres">
      <dgm:prSet presAssocID="{4413F02E-234D-41AB-92EB-C296778204CA}" presName="Name0" presStyleCnt="0">
        <dgm:presLayoutVars>
          <dgm:dir/>
          <dgm:animLvl val="lvl"/>
          <dgm:resizeHandles val="exact"/>
        </dgm:presLayoutVars>
      </dgm:prSet>
      <dgm:spPr/>
    </dgm:pt>
    <dgm:pt modelId="{34E0195F-7F07-4DD3-A12C-96C435F768D2}" type="pres">
      <dgm:prSet presAssocID="{BC3E531A-A82B-4B02-973A-6C7C39A01521}" presName="boxAndChildren" presStyleCnt="0"/>
      <dgm:spPr/>
    </dgm:pt>
    <dgm:pt modelId="{8879489A-0193-429A-B4E3-7EBA256C8E16}" type="pres">
      <dgm:prSet presAssocID="{BC3E531A-A82B-4B02-973A-6C7C39A01521}" presName="parentTextBox" presStyleLbl="node1" presStyleIdx="0" presStyleCnt="2"/>
      <dgm:spPr/>
    </dgm:pt>
    <dgm:pt modelId="{9584FCC5-E079-4AC6-9D6F-C0DA3F329F49}" type="pres">
      <dgm:prSet presAssocID="{BC3E531A-A82B-4B02-973A-6C7C39A01521}" presName="entireBox" presStyleLbl="node1" presStyleIdx="0" presStyleCnt="2"/>
      <dgm:spPr/>
    </dgm:pt>
    <dgm:pt modelId="{5C1DA44D-F110-4AE7-AFCB-89691B45A66D}" type="pres">
      <dgm:prSet presAssocID="{BC3E531A-A82B-4B02-973A-6C7C39A01521}" presName="descendantBox" presStyleCnt="0"/>
      <dgm:spPr/>
    </dgm:pt>
    <dgm:pt modelId="{F9A61AFB-DD19-4C9D-A448-6CF77E0A2100}" type="pres">
      <dgm:prSet presAssocID="{BC6BC5AB-20D1-41ED-84A9-8EBEB32B4C67}" presName="childTextBox" presStyleLbl="fgAccFollowNode1" presStyleIdx="0" presStyleCnt="1">
        <dgm:presLayoutVars>
          <dgm:bulletEnabled val="1"/>
        </dgm:presLayoutVars>
      </dgm:prSet>
      <dgm:spPr/>
    </dgm:pt>
    <dgm:pt modelId="{06F6CD1B-F812-4737-8025-04DDB2A98438}" type="pres">
      <dgm:prSet presAssocID="{096CF492-94A5-4712-9B32-A83A2B115148}" presName="sp" presStyleCnt="0"/>
      <dgm:spPr/>
    </dgm:pt>
    <dgm:pt modelId="{E3B06601-D4D4-473A-9711-3F8AF20C155A}" type="pres">
      <dgm:prSet presAssocID="{8DDAE0CA-8CCD-44B1-8BF5-FDD9CDAA10DD}" presName="arrowAndChildren" presStyleCnt="0"/>
      <dgm:spPr/>
    </dgm:pt>
    <dgm:pt modelId="{20926A7E-5E62-4A05-8BBF-E21AD349AEB3}" type="pres">
      <dgm:prSet presAssocID="{8DDAE0CA-8CCD-44B1-8BF5-FDD9CDAA10DD}" presName="parentTextArrow" presStyleLbl="node1" presStyleIdx="1" presStyleCnt="2"/>
      <dgm:spPr/>
    </dgm:pt>
  </dgm:ptLst>
  <dgm:cxnLst>
    <dgm:cxn modelId="{2692CA1C-B581-4FF6-A2A5-1A9E1F1DA4E4}" type="presOf" srcId="{BC3E531A-A82B-4B02-973A-6C7C39A01521}" destId="{8879489A-0193-429A-B4E3-7EBA256C8E16}" srcOrd="0" destOrd="0" presId="urn:microsoft.com/office/officeart/2005/8/layout/process4"/>
    <dgm:cxn modelId="{BA59FA1C-D23E-4FB9-8091-920E5500C0A0}" srcId="{4413F02E-234D-41AB-92EB-C296778204CA}" destId="{BC3E531A-A82B-4B02-973A-6C7C39A01521}" srcOrd="1" destOrd="0" parTransId="{F1EFC075-7AB3-4D5A-85EE-39611E0FC9DB}" sibTransId="{3FFA84A7-4808-49CE-AFA1-A4F28435BC6C}"/>
    <dgm:cxn modelId="{6C96A862-2120-45BD-B073-4F7DC4CFF090}" type="presOf" srcId="{BC3E531A-A82B-4B02-973A-6C7C39A01521}" destId="{9584FCC5-E079-4AC6-9D6F-C0DA3F329F49}" srcOrd="1" destOrd="0" presId="urn:microsoft.com/office/officeart/2005/8/layout/process4"/>
    <dgm:cxn modelId="{7FC2494A-958E-4BCF-AEB1-530C2223F5D1}" type="presOf" srcId="{8DDAE0CA-8CCD-44B1-8BF5-FDD9CDAA10DD}" destId="{20926A7E-5E62-4A05-8BBF-E21AD349AEB3}" srcOrd="0" destOrd="0" presId="urn:microsoft.com/office/officeart/2005/8/layout/process4"/>
    <dgm:cxn modelId="{07E41188-310F-44BA-B8E6-F6FFBBCBF638}" srcId="{BC3E531A-A82B-4B02-973A-6C7C39A01521}" destId="{BC6BC5AB-20D1-41ED-84A9-8EBEB32B4C67}" srcOrd="0" destOrd="0" parTransId="{6F609CDF-61E7-418E-8CDC-8D51DC6EE0D6}" sibTransId="{CE2C9DE4-CF3C-4DBD-BE25-49B4A01300CD}"/>
    <dgm:cxn modelId="{08D9E489-C10D-44C6-A2DE-0428FAE6F888}" srcId="{4413F02E-234D-41AB-92EB-C296778204CA}" destId="{8DDAE0CA-8CCD-44B1-8BF5-FDD9CDAA10DD}" srcOrd="0" destOrd="0" parTransId="{95669EF2-95C9-49FF-B79B-A577D2C944D3}" sibTransId="{096CF492-94A5-4712-9B32-A83A2B115148}"/>
    <dgm:cxn modelId="{4DB557B0-598F-4516-8FBE-7FC2952B8BFE}" type="presOf" srcId="{BC6BC5AB-20D1-41ED-84A9-8EBEB32B4C67}" destId="{F9A61AFB-DD19-4C9D-A448-6CF77E0A2100}" srcOrd="0" destOrd="0" presId="urn:microsoft.com/office/officeart/2005/8/layout/process4"/>
    <dgm:cxn modelId="{A82BC9C0-AE74-458A-8786-511D8971EE72}" type="presOf" srcId="{4413F02E-234D-41AB-92EB-C296778204CA}" destId="{DC8362AD-D12D-4AA2-B359-55AE259ACF13}" srcOrd="0" destOrd="0" presId="urn:microsoft.com/office/officeart/2005/8/layout/process4"/>
    <dgm:cxn modelId="{1266CBC5-2ACB-441A-B600-40ED4FF5438D}" type="presParOf" srcId="{DC8362AD-D12D-4AA2-B359-55AE259ACF13}" destId="{34E0195F-7F07-4DD3-A12C-96C435F768D2}" srcOrd="0" destOrd="0" presId="urn:microsoft.com/office/officeart/2005/8/layout/process4"/>
    <dgm:cxn modelId="{37AEC24C-2B79-47CD-AA17-1EDA906BBF82}" type="presParOf" srcId="{34E0195F-7F07-4DD3-A12C-96C435F768D2}" destId="{8879489A-0193-429A-B4E3-7EBA256C8E16}" srcOrd="0" destOrd="0" presId="urn:microsoft.com/office/officeart/2005/8/layout/process4"/>
    <dgm:cxn modelId="{0BF89A23-4433-4BEF-9675-A62C0631DB22}" type="presParOf" srcId="{34E0195F-7F07-4DD3-A12C-96C435F768D2}" destId="{9584FCC5-E079-4AC6-9D6F-C0DA3F329F49}" srcOrd="1" destOrd="0" presId="urn:microsoft.com/office/officeart/2005/8/layout/process4"/>
    <dgm:cxn modelId="{A40D6C7F-1ABE-4700-A396-C0DACC6908D7}" type="presParOf" srcId="{34E0195F-7F07-4DD3-A12C-96C435F768D2}" destId="{5C1DA44D-F110-4AE7-AFCB-89691B45A66D}" srcOrd="2" destOrd="0" presId="urn:microsoft.com/office/officeart/2005/8/layout/process4"/>
    <dgm:cxn modelId="{9B0CBD8B-74A8-41D2-886C-D1617A60E60F}" type="presParOf" srcId="{5C1DA44D-F110-4AE7-AFCB-89691B45A66D}" destId="{F9A61AFB-DD19-4C9D-A448-6CF77E0A2100}" srcOrd="0" destOrd="0" presId="urn:microsoft.com/office/officeart/2005/8/layout/process4"/>
    <dgm:cxn modelId="{150658CA-99CA-436F-828B-749286B76F3D}" type="presParOf" srcId="{DC8362AD-D12D-4AA2-B359-55AE259ACF13}" destId="{06F6CD1B-F812-4737-8025-04DDB2A98438}" srcOrd="1" destOrd="0" presId="urn:microsoft.com/office/officeart/2005/8/layout/process4"/>
    <dgm:cxn modelId="{CCBFA0BC-B51D-4AE5-B62C-2F415755DAB8}" type="presParOf" srcId="{DC8362AD-D12D-4AA2-B359-55AE259ACF13}" destId="{E3B06601-D4D4-473A-9711-3F8AF20C155A}" srcOrd="2" destOrd="0" presId="urn:microsoft.com/office/officeart/2005/8/layout/process4"/>
    <dgm:cxn modelId="{B70B1D43-3848-4A6C-A746-902530973B11}" type="presParOf" srcId="{E3B06601-D4D4-473A-9711-3F8AF20C155A}" destId="{20926A7E-5E62-4A05-8BBF-E21AD349AEB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0B288C-A63D-4D7C-A085-81295577F0B5}">
      <dsp:nvSpPr>
        <dsp:cNvPr id="0" name=""/>
        <dsp:cNvSpPr/>
      </dsp:nvSpPr>
      <dsp:spPr>
        <a:xfrm>
          <a:off x="0" y="706671"/>
          <a:ext cx="3073451" cy="195164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3C4915-4BC2-4CCB-9BC6-C4961D94D7EE}">
      <dsp:nvSpPr>
        <dsp:cNvPr id="0" name=""/>
        <dsp:cNvSpPr/>
      </dsp:nvSpPr>
      <dsp:spPr>
        <a:xfrm>
          <a:off x="341494" y="1031091"/>
          <a:ext cx="3073451" cy="1951641"/>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We are not IT wizards</a:t>
          </a:r>
        </a:p>
      </dsp:txBody>
      <dsp:txXfrm>
        <a:off x="398656" y="1088253"/>
        <a:ext cx="2959127" cy="1837317"/>
      </dsp:txXfrm>
    </dsp:sp>
    <dsp:sp modelId="{A8CC1380-FDC9-4332-80A7-14A00089947A}">
      <dsp:nvSpPr>
        <dsp:cNvPr id="0" name=""/>
        <dsp:cNvSpPr/>
      </dsp:nvSpPr>
      <dsp:spPr>
        <a:xfrm>
          <a:off x="3756441" y="706671"/>
          <a:ext cx="3073451" cy="195164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55C910-E25F-4B64-8186-7F38A44E484C}">
      <dsp:nvSpPr>
        <dsp:cNvPr id="0" name=""/>
        <dsp:cNvSpPr/>
      </dsp:nvSpPr>
      <dsp:spPr>
        <a:xfrm>
          <a:off x="4097935" y="1031091"/>
          <a:ext cx="3073451" cy="1951641"/>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This is still a developing area of the law</a:t>
          </a:r>
        </a:p>
      </dsp:txBody>
      <dsp:txXfrm>
        <a:off x="4155097" y="1088253"/>
        <a:ext cx="2959127" cy="1837317"/>
      </dsp:txXfrm>
    </dsp:sp>
    <dsp:sp modelId="{D3AC63F8-4E44-4277-A3E6-5EAC6BF4B623}">
      <dsp:nvSpPr>
        <dsp:cNvPr id="0" name=""/>
        <dsp:cNvSpPr/>
      </dsp:nvSpPr>
      <dsp:spPr>
        <a:xfrm>
          <a:off x="7512882" y="706671"/>
          <a:ext cx="3073451" cy="195164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FBEFC7-CA49-4F22-8669-C373F56B1654}">
      <dsp:nvSpPr>
        <dsp:cNvPr id="0" name=""/>
        <dsp:cNvSpPr/>
      </dsp:nvSpPr>
      <dsp:spPr>
        <a:xfrm>
          <a:off x="7854377" y="1031091"/>
          <a:ext cx="3073451" cy="1951641"/>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This session may cause more questions than answers</a:t>
          </a:r>
        </a:p>
      </dsp:txBody>
      <dsp:txXfrm>
        <a:off x="7911539" y="1088253"/>
        <a:ext cx="2959127" cy="18373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9906C2-06F0-420A-9499-C8655DDEF617}">
      <dsp:nvSpPr>
        <dsp:cNvPr id="0" name=""/>
        <dsp:cNvSpPr/>
      </dsp:nvSpPr>
      <dsp:spPr>
        <a:xfrm>
          <a:off x="0" y="504919"/>
          <a:ext cx="5163238" cy="43173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Paper</a:t>
          </a:r>
        </a:p>
      </dsp:txBody>
      <dsp:txXfrm>
        <a:off x="21075" y="525994"/>
        <a:ext cx="5121088" cy="389580"/>
      </dsp:txXfrm>
    </dsp:sp>
    <dsp:sp modelId="{CE3510B2-29E7-46FA-B8B9-B29E6C60E811}">
      <dsp:nvSpPr>
        <dsp:cNvPr id="0" name=""/>
        <dsp:cNvSpPr/>
      </dsp:nvSpPr>
      <dsp:spPr>
        <a:xfrm>
          <a:off x="0" y="988489"/>
          <a:ext cx="5163238" cy="43173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Microfiche</a:t>
          </a:r>
        </a:p>
      </dsp:txBody>
      <dsp:txXfrm>
        <a:off x="21075" y="1009564"/>
        <a:ext cx="5121088" cy="389580"/>
      </dsp:txXfrm>
    </dsp:sp>
    <dsp:sp modelId="{BEA7975A-B062-4179-8E57-0D0FF8E42E22}">
      <dsp:nvSpPr>
        <dsp:cNvPr id="0" name=""/>
        <dsp:cNvSpPr/>
      </dsp:nvSpPr>
      <dsp:spPr>
        <a:xfrm>
          <a:off x="0" y="1472059"/>
          <a:ext cx="5163238" cy="43173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Tapes</a:t>
          </a:r>
        </a:p>
      </dsp:txBody>
      <dsp:txXfrm>
        <a:off x="21075" y="1493134"/>
        <a:ext cx="5121088" cy="389580"/>
      </dsp:txXfrm>
    </dsp:sp>
    <dsp:sp modelId="{2881BF78-86F0-4426-A50C-A06AB5BDBF24}">
      <dsp:nvSpPr>
        <dsp:cNvPr id="0" name=""/>
        <dsp:cNvSpPr/>
      </dsp:nvSpPr>
      <dsp:spPr>
        <a:xfrm>
          <a:off x="0" y="1955629"/>
          <a:ext cx="5163238" cy="4317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DVD – CD</a:t>
          </a:r>
        </a:p>
      </dsp:txBody>
      <dsp:txXfrm>
        <a:off x="21075" y="1976704"/>
        <a:ext cx="5121088" cy="389580"/>
      </dsp:txXfrm>
    </dsp:sp>
    <dsp:sp modelId="{00F72144-BEEF-4ED6-BB01-0C1E76F0E6B6}">
      <dsp:nvSpPr>
        <dsp:cNvPr id="0" name=""/>
        <dsp:cNvSpPr/>
      </dsp:nvSpPr>
      <dsp:spPr>
        <a:xfrm>
          <a:off x="0" y="2439199"/>
          <a:ext cx="5163238" cy="431730"/>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Database, datasets</a:t>
          </a:r>
        </a:p>
      </dsp:txBody>
      <dsp:txXfrm>
        <a:off x="21075" y="2460274"/>
        <a:ext cx="5121088" cy="389580"/>
      </dsp:txXfrm>
    </dsp:sp>
    <dsp:sp modelId="{B8E913EA-BCF5-415A-8DCA-69D9AE407492}">
      <dsp:nvSpPr>
        <dsp:cNvPr id="0" name=""/>
        <dsp:cNvSpPr/>
      </dsp:nvSpPr>
      <dsp:spPr>
        <a:xfrm>
          <a:off x="0" y="2922769"/>
          <a:ext cx="5163238" cy="43173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a:t>External devices – drives, computers, tablets, phones</a:t>
          </a:r>
        </a:p>
      </dsp:txBody>
      <dsp:txXfrm>
        <a:off x="21075" y="2943844"/>
        <a:ext cx="5121088" cy="389580"/>
      </dsp:txXfrm>
    </dsp:sp>
    <dsp:sp modelId="{150C1E72-2EDA-4B97-B0E3-3228A2718E13}">
      <dsp:nvSpPr>
        <dsp:cNvPr id="0" name=""/>
        <dsp:cNvSpPr/>
      </dsp:nvSpPr>
      <dsp:spPr>
        <a:xfrm>
          <a:off x="0" y="3406339"/>
          <a:ext cx="5163238" cy="43173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Cloud based </a:t>
          </a:r>
        </a:p>
      </dsp:txBody>
      <dsp:txXfrm>
        <a:off x="21075" y="3427414"/>
        <a:ext cx="5121088" cy="389580"/>
      </dsp:txXfrm>
    </dsp:sp>
    <dsp:sp modelId="{63E72EB8-C3E3-484A-9D8C-461554410DB0}">
      <dsp:nvSpPr>
        <dsp:cNvPr id="0" name=""/>
        <dsp:cNvSpPr/>
      </dsp:nvSpPr>
      <dsp:spPr>
        <a:xfrm>
          <a:off x="0" y="3889909"/>
          <a:ext cx="5163238" cy="43173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Backup Servers/drives (overwriting) </a:t>
          </a:r>
        </a:p>
      </dsp:txBody>
      <dsp:txXfrm>
        <a:off x="21075" y="3910984"/>
        <a:ext cx="5121088" cy="389580"/>
      </dsp:txXfrm>
    </dsp:sp>
    <dsp:sp modelId="{CDD0825C-33F9-4B05-A7A6-E4F33ED3DFDF}">
      <dsp:nvSpPr>
        <dsp:cNvPr id="0" name=""/>
        <dsp:cNvSpPr/>
      </dsp:nvSpPr>
      <dsp:spPr>
        <a:xfrm>
          <a:off x="0" y="4373480"/>
          <a:ext cx="5163238" cy="4317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CDs, DVDs, tapes, paper, floppy discs, microfiche </a:t>
          </a:r>
        </a:p>
      </dsp:txBody>
      <dsp:txXfrm>
        <a:off x="21075" y="4394555"/>
        <a:ext cx="5121088" cy="3895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4D758-6077-4ED7-A9A4-92942781CCF2}">
      <dsp:nvSpPr>
        <dsp:cNvPr id="0" name=""/>
        <dsp:cNvSpPr/>
      </dsp:nvSpPr>
      <dsp:spPr>
        <a:xfrm>
          <a:off x="0" y="111125"/>
          <a:ext cx="5163238" cy="115478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Draw attention to how agencies store information – does yours need to change, update, upgrade</a:t>
          </a:r>
        </a:p>
      </dsp:txBody>
      <dsp:txXfrm>
        <a:off x="56372" y="167497"/>
        <a:ext cx="5050494" cy="1042045"/>
      </dsp:txXfrm>
    </dsp:sp>
    <dsp:sp modelId="{6E278C28-AAA4-45E4-A181-7519AFB17822}">
      <dsp:nvSpPr>
        <dsp:cNvPr id="0" name=""/>
        <dsp:cNvSpPr/>
      </dsp:nvSpPr>
      <dsp:spPr>
        <a:xfrm>
          <a:off x="0" y="1265914"/>
          <a:ext cx="5163238" cy="347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933"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a:t>Requesters knowing storage capabilities can be helpful</a:t>
          </a:r>
        </a:p>
      </dsp:txBody>
      <dsp:txXfrm>
        <a:off x="0" y="1265914"/>
        <a:ext cx="5163238" cy="347760"/>
      </dsp:txXfrm>
    </dsp:sp>
    <dsp:sp modelId="{A07575B1-104B-4538-AD0B-435874A3E581}">
      <dsp:nvSpPr>
        <dsp:cNvPr id="0" name=""/>
        <dsp:cNvSpPr/>
      </dsp:nvSpPr>
      <dsp:spPr>
        <a:xfrm>
          <a:off x="0" y="1613675"/>
          <a:ext cx="5163238" cy="1154789"/>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Draw attention to agency legal responsibilities under the RTKL</a:t>
          </a:r>
        </a:p>
      </dsp:txBody>
      <dsp:txXfrm>
        <a:off x="56372" y="1670047"/>
        <a:ext cx="5050494" cy="1042045"/>
      </dsp:txXfrm>
    </dsp:sp>
    <dsp:sp modelId="{4AD2A4F4-82A4-4026-97A4-DD3CCB056A31}">
      <dsp:nvSpPr>
        <dsp:cNvPr id="0" name=""/>
        <dsp:cNvSpPr/>
      </dsp:nvSpPr>
      <dsp:spPr>
        <a:xfrm>
          <a:off x="0" y="2828945"/>
          <a:ext cx="5163238" cy="1154789"/>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Highlight the need to explain capabilities to Appeals Officers during appeals – Requesters during request stage</a:t>
          </a:r>
        </a:p>
      </dsp:txBody>
      <dsp:txXfrm>
        <a:off x="56372" y="2885317"/>
        <a:ext cx="5050494" cy="1042045"/>
      </dsp:txXfrm>
    </dsp:sp>
    <dsp:sp modelId="{0F88DDDA-9AFC-45EC-B6EE-7D6BBDBAF213}">
      <dsp:nvSpPr>
        <dsp:cNvPr id="0" name=""/>
        <dsp:cNvSpPr/>
      </dsp:nvSpPr>
      <dsp:spPr>
        <a:xfrm>
          <a:off x="0" y="4044215"/>
          <a:ext cx="5163238" cy="115478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Disclaimer:  This is still a developing area of the law. As a result, this session may cause more questions than answers.</a:t>
          </a:r>
        </a:p>
      </dsp:txBody>
      <dsp:txXfrm>
        <a:off x="56372" y="4100587"/>
        <a:ext cx="5050494" cy="10420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84FCC5-E079-4AC6-9D6F-C0DA3F329F49}">
      <dsp:nvSpPr>
        <dsp:cNvPr id="0" name=""/>
        <dsp:cNvSpPr/>
      </dsp:nvSpPr>
      <dsp:spPr>
        <a:xfrm>
          <a:off x="0" y="3365876"/>
          <a:ext cx="6396484" cy="220837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en-US" sz="3400" kern="1200"/>
            <a:t>Generally - It’s public information</a:t>
          </a:r>
        </a:p>
      </dsp:txBody>
      <dsp:txXfrm>
        <a:off x="0" y="3365876"/>
        <a:ext cx="6396484" cy="1192524"/>
      </dsp:txXfrm>
    </dsp:sp>
    <dsp:sp modelId="{F9A61AFB-DD19-4C9D-A448-6CF77E0A2100}">
      <dsp:nvSpPr>
        <dsp:cNvPr id="0" name=""/>
        <dsp:cNvSpPr/>
      </dsp:nvSpPr>
      <dsp:spPr>
        <a:xfrm>
          <a:off x="0" y="4514233"/>
          <a:ext cx="6396484" cy="1015854"/>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a:t>Section 708(d) of the RTKL provides that “[t]he exceptions set forth in subsection (b) shall not apply to aggregate data maintained or received by an agency, except for data protected under subsection (b)(1), (2), (3), (4) or (5). 65 P.S. § 67.708(d).</a:t>
          </a:r>
        </a:p>
      </dsp:txBody>
      <dsp:txXfrm>
        <a:off x="0" y="4514233"/>
        <a:ext cx="6396484" cy="1015854"/>
      </dsp:txXfrm>
    </dsp:sp>
    <dsp:sp modelId="{20926A7E-5E62-4A05-8BBF-E21AD349AEB3}">
      <dsp:nvSpPr>
        <dsp:cNvPr id="0" name=""/>
        <dsp:cNvSpPr/>
      </dsp:nvSpPr>
      <dsp:spPr>
        <a:xfrm rot="10800000">
          <a:off x="0" y="2514"/>
          <a:ext cx="6396484" cy="3396487"/>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marL="0" lvl="0" indent="0" algn="ctr" defTabSz="1511300">
            <a:lnSpc>
              <a:spcPct val="90000"/>
            </a:lnSpc>
            <a:spcBef>
              <a:spcPct val="0"/>
            </a:spcBef>
            <a:spcAft>
              <a:spcPct val="35000"/>
            </a:spcAft>
            <a:buNone/>
          </a:pPr>
          <a:r>
            <a:rPr lang="en-US" sz="3400" kern="1200"/>
            <a:t>Why does it matter that information is classified as “aggregated data”</a:t>
          </a:r>
        </a:p>
      </dsp:txBody>
      <dsp:txXfrm rot="10800000">
        <a:off x="0" y="2514"/>
        <a:ext cx="6396484" cy="220693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AFFB9-38F3-4F06-9EFF-D796081513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9F3EFE-7C9B-48EC-90FC-12F7CDB7F7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014433-C1A1-4536-951C-9D4B5568409A}"/>
              </a:ext>
            </a:extLst>
          </p:cNvPr>
          <p:cNvSpPr>
            <a:spLocks noGrp="1"/>
          </p:cNvSpPr>
          <p:nvPr>
            <p:ph type="dt" sz="half" idx="10"/>
          </p:nvPr>
        </p:nvSpPr>
        <p:spPr/>
        <p:txBody>
          <a:bodyPr/>
          <a:lstStyle/>
          <a:p>
            <a:fld id="{FBA6053D-F9AD-46BF-81A1-2DC8E2EB82F1}" type="datetimeFigureOut">
              <a:rPr lang="en-US" smtClean="0"/>
              <a:t>3/17/2022</a:t>
            </a:fld>
            <a:endParaRPr lang="en-US"/>
          </a:p>
        </p:txBody>
      </p:sp>
      <p:sp>
        <p:nvSpPr>
          <p:cNvPr id="5" name="Footer Placeholder 4">
            <a:extLst>
              <a:ext uri="{FF2B5EF4-FFF2-40B4-BE49-F238E27FC236}">
                <a16:creationId xmlns:a16="http://schemas.microsoft.com/office/drawing/2014/main" id="{1D3EFDC0-134E-4C32-B401-DE328C100B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020C41-72A5-453E-895C-3A357C445479}"/>
              </a:ext>
            </a:extLst>
          </p:cNvPr>
          <p:cNvSpPr>
            <a:spLocks noGrp="1"/>
          </p:cNvSpPr>
          <p:nvPr>
            <p:ph type="sldNum" sz="quarter" idx="12"/>
          </p:nvPr>
        </p:nvSpPr>
        <p:spPr/>
        <p:txBody>
          <a:bodyPr/>
          <a:lstStyle/>
          <a:p>
            <a:fld id="{09D74719-03CE-4AFE-BCBF-A932293C1889}" type="slidenum">
              <a:rPr lang="en-US" smtClean="0"/>
              <a:t>‹#›</a:t>
            </a:fld>
            <a:endParaRPr lang="en-US"/>
          </a:p>
        </p:txBody>
      </p:sp>
    </p:spTree>
    <p:extLst>
      <p:ext uri="{BB962C8B-B14F-4D97-AF65-F5344CB8AC3E}">
        <p14:creationId xmlns:p14="http://schemas.microsoft.com/office/powerpoint/2010/main" val="1157395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9D148-C4C6-47F0-89D4-51DBB6A5425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F1E002-AB60-4195-AF26-FEF589C54F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397F5B-6E82-497E-BB06-DB8F1A3F4FAD}"/>
              </a:ext>
            </a:extLst>
          </p:cNvPr>
          <p:cNvSpPr>
            <a:spLocks noGrp="1"/>
          </p:cNvSpPr>
          <p:nvPr>
            <p:ph type="dt" sz="half" idx="10"/>
          </p:nvPr>
        </p:nvSpPr>
        <p:spPr/>
        <p:txBody>
          <a:bodyPr/>
          <a:lstStyle/>
          <a:p>
            <a:fld id="{FBA6053D-F9AD-46BF-81A1-2DC8E2EB82F1}" type="datetimeFigureOut">
              <a:rPr lang="en-US" smtClean="0"/>
              <a:t>3/17/2022</a:t>
            </a:fld>
            <a:endParaRPr lang="en-US"/>
          </a:p>
        </p:txBody>
      </p:sp>
      <p:sp>
        <p:nvSpPr>
          <p:cNvPr id="5" name="Footer Placeholder 4">
            <a:extLst>
              <a:ext uri="{FF2B5EF4-FFF2-40B4-BE49-F238E27FC236}">
                <a16:creationId xmlns:a16="http://schemas.microsoft.com/office/drawing/2014/main" id="{378BC4B9-1E05-403A-A67D-66A0BC2DF1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A4BB4-A339-44E5-B40D-20F19912870E}"/>
              </a:ext>
            </a:extLst>
          </p:cNvPr>
          <p:cNvSpPr>
            <a:spLocks noGrp="1"/>
          </p:cNvSpPr>
          <p:nvPr>
            <p:ph type="sldNum" sz="quarter" idx="12"/>
          </p:nvPr>
        </p:nvSpPr>
        <p:spPr/>
        <p:txBody>
          <a:bodyPr/>
          <a:lstStyle/>
          <a:p>
            <a:fld id="{09D74719-03CE-4AFE-BCBF-A932293C1889}" type="slidenum">
              <a:rPr lang="en-US" smtClean="0"/>
              <a:t>‹#›</a:t>
            </a:fld>
            <a:endParaRPr lang="en-US"/>
          </a:p>
        </p:txBody>
      </p:sp>
    </p:spTree>
    <p:extLst>
      <p:ext uri="{BB962C8B-B14F-4D97-AF65-F5344CB8AC3E}">
        <p14:creationId xmlns:p14="http://schemas.microsoft.com/office/powerpoint/2010/main" val="522594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B78FE9-2F6B-49C7-A7B0-66BABA5020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83481E-79B9-48C3-8C89-46E9C42E32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97E633-7E24-4455-91BF-0FCE876D5B03}"/>
              </a:ext>
            </a:extLst>
          </p:cNvPr>
          <p:cNvSpPr>
            <a:spLocks noGrp="1"/>
          </p:cNvSpPr>
          <p:nvPr>
            <p:ph type="dt" sz="half" idx="10"/>
          </p:nvPr>
        </p:nvSpPr>
        <p:spPr/>
        <p:txBody>
          <a:bodyPr/>
          <a:lstStyle/>
          <a:p>
            <a:fld id="{FBA6053D-F9AD-46BF-81A1-2DC8E2EB82F1}" type="datetimeFigureOut">
              <a:rPr lang="en-US" smtClean="0"/>
              <a:t>3/17/2022</a:t>
            </a:fld>
            <a:endParaRPr lang="en-US"/>
          </a:p>
        </p:txBody>
      </p:sp>
      <p:sp>
        <p:nvSpPr>
          <p:cNvPr id="5" name="Footer Placeholder 4">
            <a:extLst>
              <a:ext uri="{FF2B5EF4-FFF2-40B4-BE49-F238E27FC236}">
                <a16:creationId xmlns:a16="http://schemas.microsoft.com/office/drawing/2014/main" id="{20807A21-7756-4988-87D8-E00CFA6892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E49B-BC26-4497-A3E4-9A045276FD99}"/>
              </a:ext>
            </a:extLst>
          </p:cNvPr>
          <p:cNvSpPr>
            <a:spLocks noGrp="1"/>
          </p:cNvSpPr>
          <p:nvPr>
            <p:ph type="sldNum" sz="quarter" idx="12"/>
          </p:nvPr>
        </p:nvSpPr>
        <p:spPr/>
        <p:txBody>
          <a:bodyPr/>
          <a:lstStyle/>
          <a:p>
            <a:fld id="{09D74719-03CE-4AFE-BCBF-A932293C1889}" type="slidenum">
              <a:rPr lang="en-US" smtClean="0"/>
              <a:t>‹#›</a:t>
            </a:fld>
            <a:endParaRPr lang="en-US"/>
          </a:p>
        </p:txBody>
      </p:sp>
    </p:spTree>
    <p:extLst>
      <p:ext uri="{BB962C8B-B14F-4D97-AF65-F5344CB8AC3E}">
        <p14:creationId xmlns:p14="http://schemas.microsoft.com/office/powerpoint/2010/main" val="3302708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26D32-7193-4834-99CD-117A20626E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8D597F-43E3-4135-AA48-D573716A17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1AF55E-A3D5-4D09-BF5C-432E90FB70A3}"/>
              </a:ext>
            </a:extLst>
          </p:cNvPr>
          <p:cNvSpPr>
            <a:spLocks noGrp="1"/>
          </p:cNvSpPr>
          <p:nvPr>
            <p:ph type="dt" sz="half" idx="10"/>
          </p:nvPr>
        </p:nvSpPr>
        <p:spPr/>
        <p:txBody>
          <a:bodyPr/>
          <a:lstStyle/>
          <a:p>
            <a:fld id="{FBA6053D-F9AD-46BF-81A1-2DC8E2EB82F1}" type="datetimeFigureOut">
              <a:rPr lang="en-US" smtClean="0"/>
              <a:t>3/17/2022</a:t>
            </a:fld>
            <a:endParaRPr lang="en-US"/>
          </a:p>
        </p:txBody>
      </p:sp>
      <p:sp>
        <p:nvSpPr>
          <p:cNvPr id="5" name="Footer Placeholder 4">
            <a:extLst>
              <a:ext uri="{FF2B5EF4-FFF2-40B4-BE49-F238E27FC236}">
                <a16:creationId xmlns:a16="http://schemas.microsoft.com/office/drawing/2014/main" id="{8A63054E-EA41-41A0-8EB4-6E7E0DF0C8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547A1B-AF47-4266-A3DF-3CBA1DE2ED9A}"/>
              </a:ext>
            </a:extLst>
          </p:cNvPr>
          <p:cNvSpPr>
            <a:spLocks noGrp="1"/>
          </p:cNvSpPr>
          <p:nvPr>
            <p:ph type="sldNum" sz="quarter" idx="12"/>
          </p:nvPr>
        </p:nvSpPr>
        <p:spPr/>
        <p:txBody>
          <a:bodyPr/>
          <a:lstStyle/>
          <a:p>
            <a:fld id="{09D74719-03CE-4AFE-BCBF-A932293C1889}" type="slidenum">
              <a:rPr lang="en-US" smtClean="0"/>
              <a:t>‹#›</a:t>
            </a:fld>
            <a:endParaRPr lang="en-US"/>
          </a:p>
        </p:txBody>
      </p:sp>
    </p:spTree>
    <p:extLst>
      <p:ext uri="{BB962C8B-B14F-4D97-AF65-F5344CB8AC3E}">
        <p14:creationId xmlns:p14="http://schemas.microsoft.com/office/powerpoint/2010/main" val="1345843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6BFD5-C147-4A0A-906F-489D97488D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3AA277-975F-4C1F-AF9E-F4046CA919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06B27B-B4DF-4FCA-9991-33556DAD6F08}"/>
              </a:ext>
            </a:extLst>
          </p:cNvPr>
          <p:cNvSpPr>
            <a:spLocks noGrp="1"/>
          </p:cNvSpPr>
          <p:nvPr>
            <p:ph type="dt" sz="half" idx="10"/>
          </p:nvPr>
        </p:nvSpPr>
        <p:spPr/>
        <p:txBody>
          <a:bodyPr/>
          <a:lstStyle/>
          <a:p>
            <a:fld id="{FBA6053D-F9AD-46BF-81A1-2DC8E2EB82F1}" type="datetimeFigureOut">
              <a:rPr lang="en-US" smtClean="0"/>
              <a:t>3/17/2022</a:t>
            </a:fld>
            <a:endParaRPr lang="en-US"/>
          </a:p>
        </p:txBody>
      </p:sp>
      <p:sp>
        <p:nvSpPr>
          <p:cNvPr id="5" name="Footer Placeholder 4">
            <a:extLst>
              <a:ext uri="{FF2B5EF4-FFF2-40B4-BE49-F238E27FC236}">
                <a16:creationId xmlns:a16="http://schemas.microsoft.com/office/drawing/2014/main" id="{14100951-6E78-4458-B858-F3FE0CFD34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5A7C30-2F86-4AFC-8E5A-C6B74448D946}"/>
              </a:ext>
            </a:extLst>
          </p:cNvPr>
          <p:cNvSpPr>
            <a:spLocks noGrp="1"/>
          </p:cNvSpPr>
          <p:nvPr>
            <p:ph type="sldNum" sz="quarter" idx="12"/>
          </p:nvPr>
        </p:nvSpPr>
        <p:spPr/>
        <p:txBody>
          <a:bodyPr/>
          <a:lstStyle/>
          <a:p>
            <a:fld id="{09D74719-03CE-4AFE-BCBF-A932293C1889}" type="slidenum">
              <a:rPr lang="en-US" smtClean="0"/>
              <a:t>‹#›</a:t>
            </a:fld>
            <a:endParaRPr lang="en-US"/>
          </a:p>
        </p:txBody>
      </p:sp>
    </p:spTree>
    <p:extLst>
      <p:ext uri="{BB962C8B-B14F-4D97-AF65-F5344CB8AC3E}">
        <p14:creationId xmlns:p14="http://schemas.microsoft.com/office/powerpoint/2010/main" val="3498186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9876C-B9D3-4BA9-B4AB-AEADF3728D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0C52BA-C5BD-458D-87D1-8A09C9A01D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226C47A-73A6-4B55-9059-5D74C37E4B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9F7069-AF53-47F7-B26B-AD6AC7735757}"/>
              </a:ext>
            </a:extLst>
          </p:cNvPr>
          <p:cNvSpPr>
            <a:spLocks noGrp="1"/>
          </p:cNvSpPr>
          <p:nvPr>
            <p:ph type="dt" sz="half" idx="10"/>
          </p:nvPr>
        </p:nvSpPr>
        <p:spPr/>
        <p:txBody>
          <a:bodyPr/>
          <a:lstStyle/>
          <a:p>
            <a:fld id="{FBA6053D-F9AD-46BF-81A1-2DC8E2EB82F1}" type="datetimeFigureOut">
              <a:rPr lang="en-US" smtClean="0"/>
              <a:t>3/17/2022</a:t>
            </a:fld>
            <a:endParaRPr lang="en-US"/>
          </a:p>
        </p:txBody>
      </p:sp>
      <p:sp>
        <p:nvSpPr>
          <p:cNvPr id="6" name="Footer Placeholder 5">
            <a:extLst>
              <a:ext uri="{FF2B5EF4-FFF2-40B4-BE49-F238E27FC236}">
                <a16:creationId xmlns:a16="http://schemas.microsoft.com/office/drawing/2014/main" id="{3B8D479F-9F19-4FB4-9275-8129913555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CD63CC-8170-4515-B951-E71BCCC50AFE}"/>
              </a:ext>
            </a:extLst>
          </p:cNvPr>
          <p:cNvSpPr>
            <a:spLocks noGrp="1"/>
          </p:cNvSpPr>
          <p:nvPr>
            <p:ph type="sldNum" sz="quarter" idx="12"/>
          </p:nvPr>
        </p:nvSpPr>
        <p:spPr/>
        <p:txBody>
          <a:bodyPr/>
          <a:lstStyle/>
          <a:p>
            <a:fld id="{09D74719-03CE-4AFE-BCBF-A932293C1889}" type="slidenum">
              <a:rPr lang="en-US" smtClean="0"/>
              <a:t>‹#›</a:t>
            </a:fld>
            <a:endParaRPr lang="en-US"/>
          </a:p>
        </p:txBody>
      </p:sp>
    </p:spTree>
    <p:extLst>
      <p:ext uri="{BB962C8B-B14F-4D97-AF65-F5344CB8AC3E}">
        <p14:creationId xmlns:p14="http://schemas.microsoft.com/office/powerpoint/2010/main" val="3685613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9A31E-1297-41ED-AB01-2C115AE1A9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01C726-3260-4F98-B395-BEB05A8A92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405F77-8C3D-479D-838B-672AFFAEF3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CACAD8A-6593-4514-862B-0DB2180C81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5D67AD-0521-488D-A0E4-CABAC7EEF7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686677-2069-4606-A17E-338F574FE60F}"/>
              </a:ext>
            </a:extLst>
          </p:cNvPr>
          <p:cNvSpPr>
            <a:spLocks noGrp="1"/>
          </p:cNvSpPr>
          <p:nvPr>
            <p:ph type="dt" sz="half" idx="10"/>
          </p:nvPr>
        </p:nvSpPr>
        <p:spPr/>
        <p:txBody>
          <a:bodyPr/>
          <a:lstStyle/>
          <a:p>
            <a:fld id="{FBA6053D-F9AD-46BF-81A1-2DC8E2EB82F1}" type="datetimeFigureOut">
              <a:rPr lang="en-US" smtClean="0"/>
              <a:t>3/17/2022</a:t>
            </a:fld>
            <a:endParaRPr lang="en-US"/>
          </a:p>
        </p:txBody>
      </p:sp>
      <p:sp>
        <p:nvSpPr>
          <p:cNvPr id="8" name="Footer Placeholder 7">
            <a:extLst>
              <a:ext uri="{FF2B5EF4-FFF2-40B4-BE49-F238E27FC236}">
                <a16:creationId xmlns:a16="http://schemas.microsoft.com/office/drawing/2014/main" id="{73EE5263-7D77-48B8-BA40-8FA63BFDBE5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6AEBBD4-AC48-4C5B-8D7F-E463CD66DFC9}"/>
              </a:ext>
            </a:extLst>
          </p:cNvPr>
          <p:cNvSpPr>
            <a:spLocks noGrp="1"/>
          </p:cNvSpPr>
          <p:nvPr>
            <p:ph type="sldNum" sz="quarter" idx="12"/>
          </p:nvPr>
        </p:nvSpPr>
        <p:spPr/>
        <p:txBody>
          <a:bodyPr/>
          <a:lstStyle/>
          <a:p>
            <a:fld id="{09D74719-03CE-4AFE-BCBF-A932293C1889}" type="slidenum">
              <a:rPr lang="en-US" smtClean="0"/>
              <a:t>‹#›</a:t>
            </a:fld>
            <a:endParaRPr lang="en-US"/>
          </a:p>
        </p:txBody>
      </p:sp>
    </p:spTree>
    <p:extLst>
      <p:ext uri="{BB962C8B-B14F-4D97-AF65-F5344CB8AC3E}">
        <p14:creationId xmlns:p14="http://schemas.microsoft.com/office/powerpoint/2010/main" val="1412270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B7859-DF5F-4C88-969E-AC6DB299A4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F05088-CE02-42A4-BF7C-64B64CB8A256}"/>
              </a:ext>
            </a:extLst>
          </p:cNvPr>
          <p:cNvSpPr>
            <a:spLocks noGrp="1"/>
          </p:cNvSpPr>
          <p:nvPr>
            <p:ph type="dt" sz="half" idx="10"/>
          </p:nvPr>
        </p:nvSpPr>
        <p:spPr/>
        <p:txBody>
          <a:bodyPr/>
          <a:lstStyle/>
          <a:p>
            <a:fld id="{FBA6053D-F9AD-46BF-81A1-2DC8E2EB82F1}" type="datetimeFigureOut">
              <a:rPr lang="en-US" smtClean="0"/>
              <a:t>3/17/2022</a:t>
            </a:fld>
            <a:endParaRPr lang="en-US"/>
          </a:p>
        </p:txBody>
      </p:sp>
      <p:sp>
        <p:nvSpPr>
          <p:cNvPr id="4" name="Footer Placeholder 3">
            <a:extLst>
              <a:ext uri="{FF2B5EF4-FFF2-40B4-BE49-F238E27FC236}">
                <a16:creationId xmlns:a16="http://schemas.microsoft.com/office/drawing/2014/main" id="{09074389-51AE-45F4-A828-FA2AC0DA87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D2392D-B273-4851-B8C9-80431507C88D}"/>
              </a:ext>
            </a:extLst>
          </p:cNvPr>
          <p:cNvSpPr>
            <a:spLocks noGrp="1"/>
          </p:cNvSpPr>
          <p:nvPr>
            <p:ph type="sldNum" sz="quarter" idx="12"/>
          </p:nvPr>
        </p:nvSpPr>
        <p:spPr/>
        <p:txBody>
          <a:bodyPr/>
          <a:lstStyle/>
          <a:p>
            <a:fld id="{09D74719-03CE-4AFE-BCBF-A932293C1889}" type="slidenum">
              <a:rPr lang="en-US" smtClean="0"/>
              <a:t>‹#›</a:t>
            </a:fld>
            <a:endParaRPr lang="en-US"/>
          </a:p>
        </p:txBody>
      </p:sp>
    </p:spTree>
    <p:extLst>
      <p:ext uri="{BB962C8B-B14F-4D97-AF65-F5344CB8AC3E}">
        <p14:creationId xmlns:p14="http://schemas.microsoft.com/office/powerpoint/2010/main" val="1710054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325B54-04D8-4A58-BD0E-99B2354B5027}"/>
              </a:ext>
            </a:extLst>
          </p:cNvPr>
          <p:cNvSpPr>
            <a:spLocks noGrp="1"/>
          </p:cNvSpPr>
          <p:nvPr>
            <p:ph type="dt" sz="half" idx="10"/>
          </p:nvPr>
        </p:nvSpPr>
        <p:spPr/>
        <p:txBody>
          <a:bodyPr/>
          <a:lstStyle/>
          <a:p>
            <a:fld id="{FBA6053D-F9AD-46BF-81A1-2DC8E2EB82F1}" type="datetimeFigureOut">
              <a:rPr lang="en-US" smtClean="0"/>
              <a:t>3/17/2022</a:t>
            </a:fld>
            <a:endParaRPr lang="en-US"/>
          </a:p>
        </p:txBody>
      </p:sp>
      <p:sp>
        <p:nvSpPr>
          <p:cNvPr id="3" name="Footer Placeholder 2">
            <a:extLst>
              <a:ext uri="{FF2B5EF4-FFF2-40B4-BE49-F238E27FC236}">
                <a16:creationId xmlns:a16="http://schemas.microsoft.com/office/drawing/2014/main" id="{4B723291-E23C-4110-8711-6766B7811A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193376-DE40-4BA3-B416-B1781E84E4FB}"/>
              </a:ext>
            </a:extLst>
          </p:cNvPr>
          <p:cNvSpPr>
            <a:spLocks noGrp="1"/>
          </p:cNvSpPr>
          <p:nvPr>
            <p:ph type="sldNum" sz="quarter" idx="12"/>
          </p:nvPr>
        </p:nvSpPr>
        <p:spPr/>
        <p:txBody>
          <a:bodyPr/>
          <a:lstStyle/>
          <a:p>
            <a:fld id="{09D74719-03CE-4AFE-BCBF-A932293C1889}" type="slidenum">
              <a:rPr lang="en-US" smtClean="0"/>
              <a:t>‹#›</a:t>
            </a:fld>
            <a:endParaRPr lang="en-US"/>
          </a:p>
        </p:txBody>
      </p:sp>
    </p:spTree>
    <p:extLst>
      <p:ext uri="{BB962C8B-B14F-4D97-AF65-F5344CB8AC3E}">
        <p14:creationId xmlns:p14="http://schemas.microsoft.com/office/powerpoint/2010/main" val="1131436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DF324-A479-4335-B370-99F8533507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B9EF1BE-E6EC-4665-BDB2-D06608F671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559EC6-6B0A-4F21-9C90-89FF692EC8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A1533F-C038-4953-A77A-AAD8FDC337BC}"/>
              </a:ext>
            </a:extLst>
          </p:cNvPr>
          <p:cNvSpPr>
            <a:spLocks noGrp="1"/>
          </p:cNvSpPr>
          <p:nvPr>
            <p:ph type="dt" sz="half" idx="10"/>
          </p:nvPr>
        </p:nvSpPr>
        <p:spPr/>
        <p:txBody>
          <a:bodyPr/>
          <a:lstStyle/>
          <a:p>
            <a:fld id="{FBA6053D-F9AD-46BF-81A1-2DC8E2EB82F1}" type="datetimeFigureOut">
              <a:rPr lang="en-US" smtClean="0"/>
              <a:t>3/17/2022</a:t>
            </a:fld>
            <a:endParaRPr lang="en-US"/>
          </a:p>
        </p:txBody>
      </p:sp>
      <p:sp>
        <p:nvSpPr>
          <p:cNvPr id="6" name="Footer Placeholder 5">
            <a:extLst>
              <a:ext uri="{FF2B5EF4-FFF2-40B4-BE49-F238E27FC236}">
                <a16:creationId xmlns:a16="http://schemas.microsoft.com/office/drawing/2014/main" id="{22C6891F-3F0E-44B6-B441-83752DDBFB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BB5A52-25F0-430A-8468-3F1CA7A3A054}"/>
              </a:ext>
            </a:extLst>
          </p:cNvPr>
          <p:cNvSpPr>
            <a:spLocks noGrp="1"/>
          </p:cNvSpPr>
          <p:nvPr>
            <p:ph type="sldNum" sz="quarter" idx="12"/>
          </p:nvPr>
        </p:nvSpPr>
        <p:spPr/>
        <p:txBody>
          <a:bodyPr/>
          <a:lstStyle/>
          <a:p>
            <a:fld id="{09D74719-03CE-4AFE-BCBF-A932293C1889}" type="slidenum">
              <a:rPr lang="en-US" smtClean="0"/>
              <a:t>‹#›</a:t>
            </a:fld>
            <a:endParaRPr lang="en-US"/>
          </a:p>
        </p:txBody>
      </p:sp>
    </p:spTree>
    <p:extLst>
      <p:ext uri="{BB962C8B-B14F-4D97-AF65-F5344CB8AC3E}">
        <p14:creationId xmlns:p14="http://schemas.microsoft.com/office/powerpoint/2010/main" val="887976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26401-3D47-499C-B13D-1E4BA3F4ED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66C558-A5EE-421E-9F0C-334AF68BF3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C82D2E-B26E-4999-90D3-80BB3AD2D7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1AE659-3237-426F-8F31-287C5CE3AC33}"/>
              </a:ext>
            </a:extLst>
          </p:cNvPr>
          <p:cNvSpPr>
            <a:spLocks noGrp="1"/>
          </p:cNvSpPr>
          <p:nvPr>
            <p:ph type="dt" sz="half" idx="10"/>
          </p:nvPr>
        </p:nvSpPr>
        <p:spPr/>
        <p:txBody>
          <a:bodyPr/>
          <a:lstStyle/>
          <a:p>
            <a:fld id="{FBA6053D-F9AD-46BF-81A1-2DC8E2EB82F1}" type="datetimeFigureOut">
              <a:rPr lang="en-US" smtClean="0"/>
              <a:t>3/17/2022</a:t>
            </a:fld>
            <a:endParaRPr lang="en-US"/>
          </a:p>
        </p:txBody>
      </p:sp>
      <p:sp>
        <p:nvSpPr>
          <p:cNvPr id="6" name="Footer Placeholder 5">
            <a:extLst>
              <a:ext uri="{FF2B5EF4-FFF2-40B4-BE49-F238E27FC236}">
                <a16:creationId xmlns:a16="http://schemas.microsoft.com/office/drawing/2014/main" id="{1867C492-CFAE-4F29-90F3-113FF5059F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9513D3-2070-484A-BE77-58654FC1E686}"/>
              </a:ext>
            </a:extLst>
          </p:cNvPr>
          <p:cNvSpPr>
            <a:spLocks noGrp="1"/>
          </p:cNvSpPr>
          <p:nvPr>
            <p:ph type="sldNum" sz="quarter" idx="12"/>
          </p:nvPr>
        </p:nvSpPr>
        <p:spPr/>
        <p:txBody>
          <a:bodyPr/>
          <a:lstStyle/>
          <a:p>
            <a:fld id="{09D74719-03CE-4AFE-BCBF-A932293C1889}" type="slidenum">
              <a:rPr lang="en-US" smtClean="0"/>
              <a:t>‹#›</a:t>
            </a:fld>
            <a:endParaRPr lang="en-US"/>
          </a:p>
        </p:txBody>
      </p:sp>
    </p:spTree>
    <p:extLst>
      <p:ext uri="{BB962C8B-B14F-4D97-AF65-F5344CB8AC3E}">
        <p14:creationId xmlns:p14="http://schemas.microsoft.com/office/powerpoint/2010/main" val="287119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95EC74-B4D2-4519-81E6-E120DC9F8E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50656BB-6805-47BF-A9F2-87B3BF641B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E9C12A-49A8-4FEC-9446-6A37C24720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A6053D-F9AD-46BF-81A1-2DC8E2EB82F1}" type="datetimeFigureOut">
              <a:rPr lang="en-US" smtClean="0"/>
              <a:t>3/17/2022</a:t>
            </a:fld>
            <a:endParaRPr lang="en-US"/>
          </a:p>
        </p:txBody>
      </p:sp>
      <p:sp>
        <p:nvSpPr>
          <p:cNvPr id="5" name="Footer Placeholder 4">
            <a:extLst>
              <a:ext uri="{FF2B5EF4-FFF2-40B4-BE49-F238E27FC236}">
                <a16:creationId xmlns:a16="http://schemas.microsoft.com/office/drawing/2014/main" id="{9C63E78A-8D66-4E63-B7E0-9DC3A35259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5458725-A281-4EDB-8993-886679EB93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D74719-03CE-4AFE-BCBF-A932293C1889}" type="slidenum">
              <a:rPr lang="en-US" smtClean="0"/>
              <a:t>‹#›</a:t>
            </a:fld>
            <a:endParaRPr lang="en-US"/>
          </a:p>
        </p:txBody>
      </p:sp>
    </p:spTree>
    <p:extLst>
      <p:ext uri="{BB962C8B-B14F-4D97-AF65-F5344CB8AC3E}">
        <p14:creationId xmlns:p14="http://schemas.microsoft.com/office/powerpoint/2010/main" val="3100361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penrecords@pa.gov" TargetMode="Externa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1.jpeg"/><Relationship Id="rId4" Type="http://schemas.openxmlformats.org/officeDocument/2006/relationships/hyperlink" Target="https://www.openrecords.pa.gov/"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advance.lexis.com/document/?pdmfid=1000516&amp;crid=0163bdbd-12bf-43b8-9986-6992c6cd74db&amp;pddocfullpath=%2Fshared%2Fdocument%2Fadministrative-materials%2Furn%3AcontentItem%3A636K-F4B1-JSRM-60WW-00000-00&amp;pdcontentcomponentid=357022&amp;pdteaserkey=sr5&amp;pditab=allpods&amp;ecomp=wzgpk&amp;earg=sr5&amp;prid=334bd5ba-8d87-4eaf-b701-57169a55e62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133600"/>
            <a:ext cx="10972800" cy="4343400"/>
          </a:xfrm>
        </p:spPr>
        <p:txBody>
          <a:bodyPr>
            <a:normAutofit/>
          </a:bodyPr>
          <a:lstStyle/>
          <a:p>
            <a:pPr marL="0" indent="0">
              <a:buNone/>
            </a:pPr>
            <a:r>
              <a:rPr lang="en-US" b="1" u="sng" dirty="0"/>
              <a:t>The Office of Open Records webinar will begin soon</a:t>
            </a:r>
          </a:p>
          <a:p>
            <a:r>
              <a:rPr lang="en-US" dirty="0"/>
              <a:t>Use the “Conversation” box to submit questions</a:t>
            </a:r>
          </a:p>
          <a:p>
            <a:r>
              <a:rPr lang="en-US" dirty="0"/>
              <a:t>Submitted questions are records under the RTKL</a:t>
            </a:r>
          </a:p>
          <a:p>
            <a:r>
              <a:rPr lang="en-US" dirty="0"/>
              <a:t>After the webinar ends:</a:t>
            </a:r>
          </a:p>
          <a:p>
            <a:pPr lvl="1">
              <a:buFont typeface="Wingdings" panose="05000000000000000000" pitchFamily="2" charset="2"/>
              <a:buChar char="§"/>
            </a:pPr>
            <a:r>
              <a:rPr lang="en-US" dirty="0"/>
              <a:t>Email </a:t>
            </a:r>
            <a:r>
              <a:rPr lang="en-US" dirty="0">
                <a:hlinkClick r:id="rId3"/>
              </a:rPr>
              <a:t>openrecords@pa.gov</a:t>
            </a:r>
            <a:r>
              <a:rPr lang="en-US" dirty="0"/>
              <a:t> or call 717-346-9903</a:t>
            </a:r>
          </a:p>
          <a:p>
            <a:r>
              <a:rPr lang="en-US" dirty="0"/>
              <a:t>OOR website has resources for agencies &amp; requesters</a:t>
            </a:r>
          </a:p>
          <a:p>
            <a:pPr lvl="1">
              <a:buFont typeface="Wingdings" panose="05000000000000000000" pitchFamily="2" charset="2"/>
              <a:buChar char="§"/>
            </a:pPr>
            <a:r>
              <a:rPr lang="en-US" dirty="0">
                <a:hlinkClick r:id="rId4"/>
              </a:rPr>
              <a:t>https://www.openrecords.pa.gov/</a:t>
            </a:r>
            <a:endParaRPr lang="en-US" dirty="0"/>
          </a:p>
        </p:txBody>
      </p:sp>
      <p:pic>
        <p:nvPicPr>
          <p:cNvPr id="4" name="Picture 2" descr="O:\ExecutiveOffice_241010100\OOR_Logos_and_Pictures\Open Records_Logo elongated.JPG">
            <a:extLst>
              <a:ext uri="{FF2B5EF4-FFF2-40B4-BE49-F238E27FC236}">
                <a16:creationId xmlns:a16="http://schemas.microsoft.com/office/drawing/2014/main" id="{8C214739-4557-4EAC-8D53-B7D0797A7CC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14941" y="457200"/>
            <a:ext cx="5962118" cy="1458163"/>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878560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151E4-2576-4842-BAA0-77DB014B80CD}"/>
              </a:ext>
            </a:extLst>
          </p:cNvPr>
          <p:cNvSpPr>
            <a:spLocks noGrp="1"/>
          </p:cNvSpPr>
          <p:nvPr>
            <p:ph type="title"/>
          </p:nvPr>
        </p:nvSpPr>
        <p:spPr>
          <a:xfrm>
            <a:off x="804673" y="1445494"/>
            <a:ext cx="3616856" cy="4376572"/>
          </a:xfrm>
        </p:spPr>
        <p:txBody>
          <a:bodyPr anchor="ctr">
            <a:normAutofit/>
          </a:bodyPr>
          <a:lstStyle/>
          <a:p>
            <a:r>
              <a:rPr lang="en-US" sz="4800" b="1"/>
              <a:t>Definitions and Terminology</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F0676CC-82FF-4AC1-AC6D-137601F9924F}"/>
              </a:ext>
            </a:extLst>
          </p:cNvPr>
          <p:cNvSpPr>
            <a:spLocks noGrp="1"/>
          </p:cNvSpPr>
          <p:nvPr>
            <p:ph idx="1"/>
          </p:nvPr>
        </p:nvSpPr>
        <p:spPr>
          <a:xfrm>
            <a:off x="6096000" y="1399032"/>
            <a:ext cx="5501834" cy="4471416"/>
          </a:xfrm>
        </p:spPr>
        <p:txBody>
          <a:bodyPr anchor="ctr">
            <a:normAutofit/>
          </a:bodyPr>
          <a:lstStyle/>
          <a:p>
            <a:r>
              <a:rPr lang="en-US" sz="2100" dirty="0">
                <a:solidFill>
                  <a:schemeClr val="bg1"/>
                </a:solidFill>
              </a:rPr>
              <a:t>RTKL defines aggregated data as:</a:t>
            </a:r>
          </a:p>
          <a:p>
            <a:pPr marL="457200" lvl="1" indent="0">
              <a:buNone/>
            </a:pPr>
            <a:r>
              <a:rPr lang="en-US" sz="2100" dirty="0">
                <a:solidFill>
                  <a:schemeClr val="bg1"/>
                </a:solidFill>
              </a:rPr>
              <a:t>a tabulation of data which relate to broad classes, groups or categories so that it is not possible to distinguish the properties of individuals within those classes, groups or categories. </a:t>
            </a:r>
          </a:p>
          <a:p>
            <a:pPr lvl="1"/>
            <a:r>
              <a:rPr lang="en-US" sz="2100" dirty="0">
                <a:solidFill>
                  <a:schemeClr val="bg1"/>
                </a:solidFill>
              </a:rPr>
              <a:t>Data - </a:t>
            </a:r>
            <a:r>
              <a:rPr lang="en-US" sz="2100" b="0" i="0" dirty="0">
                <a:solidFill>
                  <a:schemeClr val="bg1"/>
                </a:solidFill>
                <a:effectLst/>
              </a:rPr>
              <a:t>facts and statistics collected together for reference or analysis (information).</a:t>
            </a:r>
          </a:p>
          <a:p>
            <a:pPr lvl="1"/>
            <a:r>
              <a:rPr lang="en-US" sz="2100" dirty="0">
                <a:solidFill>
                  <a:schemeClr val="bg1"/>
                </a:solidFill>
              </a:rPr>
              <a:t>Common definition - </a:t>
            </a:r>
            <a:r>
              <a:rPr lang="en-US" sz="2100" i="0" dirty="0">
                <a:solidFill>
                  <a:schemeClr val="bg1"/>
                </a:solidFill>
                <a:effectLst/>
              </a:rPr>
              <a:t>Aggregate data is high-level data which is acquired by combining individual-level data.</a:t>
            </a:r>
          </a:p>
          <a:p>
            <a:r>
              <a:rPr lang="en-US" sz="2100" dirty="0">
                <a:solidFill>
                  <a:schemeClr val="bg1"/>
                </a:solidFill>
              </a:rPr>
              <a:t>We will use information and data interchangeably.</a:t>
            </a:r>
          </a:p>
          <a:p>
            <a:endParaRPr lang="en-US" sz="2000" dirty="0">
              <a:solidFill>
                <a:schemeClr val="bg1"/>
              </a:solidFill>
              <a:latin typeface="Roboto" panose="02000000000000000000" pitchFamily="2" charset="0"/>
            </a:endParaRPr>
          </a:p>
        </p:txBody>
      </p:sp>
    </p:spTree>
    <p:extLst>
      <p:ext uri="{BB962C8B-B14F-4D97-AF65-F5344CB8AC3E}">
        <p14:creationId xmlns:p14="http://schemas.microsoft.com/office/powerpoint/2010/main" val="3338523215"/>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301284-8117-4209-B103-94ACEF5A4C9A}"/>
              </a:ext>
            </a:extLst>
          </p:cNvPr>
          <p:cNvSpPr>
            <a:spLocks noGrp="1"/>
          </p:cNvSpPr>
          <p:nvPr>
            <p:ph type="title"/>
          </p:nvPr>
        </p:nvSpPr>
        <p:spPr>
          <a:xfrm>
            <a:off x="172720" y="637762"/>
            <a:ext cx="3174914" cy="5576770"/>
          </a:xfrm>
        </p:spPr>
        <p:txBody>
          <a:bodyPr anchor="t">
            <a:normAutofit/>
          </a:bodyPr>
          <a:lstStyle/>
          <a:p>
            <a:r>
              <a:rPr lang="en-US" sz="4800" dirty="0">
                <a:solidFill>
                  <a:schemeClr val="bg1"/>
                </a:solidFill>
              </a:rPr>
              <a:t>Aggregated Data</a:t>
            </a:r>
          </a:p>
        </p:txBody>
      </p:sp>
      <p:graphicFrame>
        <p:nvGraphicFramePr>
          <p:cNvPr id="5" name="Content Placeholder 2">
            <a:extLst>
              <a:ext uri="{FF2B5EF4-FFF2-40B4-BE49-F238E27FC236}">
                <a16:creationId xmlns:a16="http://schemas.microsoft.com/office/drawing/2014/main" id="{E9186746-E25A-4B22-BC7D-9507A4E310EB}"/>
              </a:ext>
            </a:extLst>
          </p:cNvPr>
          <p:cNvGraphicFramePr>
            <a:graphicFrameLocks noGrp="1"/>
          </p:cNvGraphicFramePr>
          <p:nvPr>
            <p:ph idx="1"/>
            <p:extLst>
              <p:ext uri="{D42A27DB-BD31-4B8C-83A1-F6EECF244321}">
                <p14:modId xmlns:p14="http://schemas.microsoft.com/office/powerpoint/2010/main" val="564555170"/>
              </p:ext>
            </p:extLst>
          </p:nvPr>
        </p:nvGraphicFramePr>
        <p:xfrm>
          <a:off x="4648871" y="637762"/>
          <a:ext cx="6396484" cy="5576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3103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025E2AA9-10C9-4A14-BEA3-064CD0131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36816" cy="5254922"/>
          </a:xfrm>
          <a:custGeom>
            <a:avLst/>
            <a:gdLst>
              <a:gd name="connsiteX0" fmla="*/ 0 w 6136816"/>
              <a:gd name="connsiteY0" fmla="*/ 0 h 5254922"/>
              <a:gd name="connsiteX1" fmla="*/ 6136816 w 6136816"/>
              <a:gd name="connsiteY1" fmla="*/ 0 h 5254922"/>
              <a:gd name="connsiteX2" fmla="*/ 6134892 w 6136816"/>
              <a:gd name="connsiteY2" fmla="*/ 111520 h 5254922"/>
              <a:gd name="connsiteX3" fmla="*/ 6066513 w 6136816"/>
              <a:gd name="connsiteY3" fmla="*/ 752995 h 5254922"/>
              <a:gd name="connsiteX4" fmla="*/ 140712 w 6136816"/>
              <a:gd name="connsiteY4" fmla="*/ 5219363 h 5254922"/>
              <a:gd name="connsiteX5" fmla="*/ 0 w 6136816"/>
              <a:gd name="connsiteY5" fmla="*/ 5199534 h 525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36816" h="5254922">
                <a:moveTo>
                  <a:pt x="0" y="0"/>
                </a:moveTo>
                <a:lnTo>
                  <a:pt x="6136816" y="0"/>
                </a:lnTo>
                <a:lnTo>
                  <a:pt x="6134892" y="111520"/>
                </a:lnTo>
                <a:cubicBezTo>
                  <a:pt x="6124961" y="323936"/>
                  <a:pt x="6102367" y="538040"/>
                  <a:pt x="6066513" y="752995"/>
                </a:cubicBezTo>
                <a:cubicBezTo>
                  <a:pt x="5592281" y="3596146"/>
                  <a:pt x="2972232" y="5545369"/>
                  <a:pt x="140712" y="5219363"/>
                </a:cubicBezTo>
                <a:lnTo>
                  <a:pt x="0" y="5199534"/>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id="{F076F371-EE61-49EA-AA2A-3582C3AC9B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863721" cy="4984915"/>
          </a:xfrm>
          <a:custGeom>
            <a:avLst/>
            <a:gdLst>
              <a:gd name="connsiteX0" fmla="*/ 0 w 5863721"/>
              <a:gd name="connsiteY0" fmla="*/ 0 h 4984915"/>
              <a:gd name="connsiteX1" fmla="*/ 5863721 w 5863721"/>
              <a:gd name="connsiteY1" fmla="*/ 0 h 4984915"/>
              <a:gd name="connsiteX2" fmla="*/ 5844576 w 5863721"/>
              <a:gd name="connsiteY2" fmla="*/ 326138 h 4984915"/>
              <a:gd name="connsiteX3" fmla="*/ 5796589 w 5863721"/>
              <a:gd name="connsiteY3" fmla="*/ 693884 h 4984915"/>
              <a:gd name="connsiteX4" fmla="*/ 148386 w 5863721"/>
              <a:gd name="connsiteY4" fmla="*/ 4951022 h 4984915"/>
              <a:gd name="connsiteX5" fmla="*/ 0 w 5863721"/>
              <a:gd name="connsiteY5" fmla="*/ 4930112 h 4984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863721" h="4984915">
                <a:moveTo>
                  <a:pt x="0" y="0"/>
                </a:moveTo>
                <a:lnTo>
                  <a:pt x="5863721" y="0"/>
                </a:lnTo>
                <a:lnTo>
                  <a:pt x="5844576" y="326138"/>
                </a:lnTo>
                <a:cubicBezTo>
                  <a:pt x="5833049" y="448313"/>
                  <a:pt x="5817094" y="570952"/>
                  <a:pt x="5796589" y="693884"/>
                </a:cubicBezTo>
                <a:cubicBezTo>
                  <a:pt x="5344573" y="3403845"/>
                  <a:pt x="2847261" y="5261756"/>
                  <a:pt x="148386" y="4951022"/>
                </a:cubicBezTo>
                <a:lnTo>
                  <a:pt x="0" y="4930112"/>
                </a:ln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E8D6884-9CF9-4C46-9A2E-D1CB185E241B}"/>
              </a:ext>
            </a:extLst>
          </p:cNvPr>
          <p:cNvSpPr>
            <a:spLocks noGrp="1"/>
          </p:cNvSpPr>
          <p:nvPr>
            <p:ph type="title"/>
          </p:nvPr>
        </p:nvSpPr>
        <p:spPr>
          <a:xfrm>
            <a:off x="804671" y="346075"/>
            <a:ext cx="3405821" cy="3117038"/>
          </a:xfrm>
        </p:spPr>
        <p:txBody>
          <a:bodyPr anchor="ctr">
            <a:normAutofit/>
          </a:bodyPr>
          <a:lstStyle/>
          <a:p>
            <a:r>
              <a:rPr lang="en-US" sz="3400" dirty="0">
                <a:latin typeface="+mn-lt"/>
              </a:rPr>
              <a:t>Information storage: Does it matter </a:t>
            </a:r>
            <a:br>
              <a:rPr lang="en-US" sz="3400" dirty="0">
                <a:latin typeface="+mn-lt"/>
              </a:rPr>
            </a:br>
            <a:r>
              <a:rPr lang="en-US" sz="3400" dirty="0">
                <a:latin typeface="+mn-lt"/>
              </a:rPr>
              <a:t>Legere, </a:t>
            </a:r>
            <a:r>
              <a:rPr lang="en-US" sz="3400" i="0" dirty="0">
                <a:effectLst/>
                <a:latin typeface="+mn-lt"/>
              </a:rPr>
              <a:t>50 A.3d 260</a:t>
            </a:r>
            <a:br>
              <a:rPr lang="en-US" sz="3400" b="1" i="0" dirty="0">
                <a:effectLst/>
                <a:latin typeface="verdana" panose="020B0604030504040204" pitchFamily="34" charset="0"/>
              </a:rPr>
            </a:br>
            <a:endParaRPr lang="en-US" sz="3400" dirty="0"/>
          </a:p>
        </p:txBody>
      </p:sp>
      <p:sp>
        <p:nvSpPr>
          <p:cNvPr id="3" name="Content Placeholder 2">
            <a:extLst>
              <a:ext uri="{FF2B5EF4-FFF2-40B4-BE49-F238E27FC236}">
                <a16:creationId xmlns:a16="http://schemas.microsoft.com/office/drawing/2014/main" id="{FF2DE6A0-979A-42E3-99B5-F6CAD5686B2B}"/>
              </a:ext>
            </a:extLst>
          </p:cNvPr>
          <p:cNvSpPr>
            <a:spLocks noGrp="1"/>
          </p:cNvSpPr>
          <p:nvPr>
            <p:ph idx="1"/>
          </p:nvPr>
        </p:nvSpPr>
        <p:spPr>
          <a:xfrm>
            <a:off x="6374219" y="994145"/>
            <a:ext cx="5156364" cy="4832498"/>
          </a:xfrm>
        </p:spPr>
        <p:txBody>
          <a:bodyPr anchor="ctr">
            <a:noAutofit/>
          </a:bodyPr>
          <a:lstStyle/>
          <a:p>
            <a:r>
              <a:rPr lang="en-US" sz="1800" b="0" i="0" dirty="0">
                <a:effectLst/>
              </a:rPr>
              <a:t>Burden on agency not from some vast array of documents requested, but from agency’s method of tracking its records.</a:t>
            </a:r>
            <a:endParaRPr lang="en-US" sz="1800" dirty="0"/>
          </a:p>
          <a:p>
            <a:r>
              <a:rPr lang="en-US" sz="1800" b="0" i="0" dirty="0">
                <a:effectLst/>
              </a:rPr>
              <a:t>As such, an agency's failure to maintain the files in a way necessary to meet its obligations under the RTKL should not be held against the requestor. To so hold would permit an agency to avoid its obligations under the RTKL simply by failing to orderly maintain its records. The fact that DEP does not catalogue or otherwise organize </a:t>
            </a:r>
            <a:r>
              <a:rPr lang="en-US" sz="1800" b="1" i="0" u="sng" dirty="0">
                <a:effectLst/>
              </a:rPr>
              <a:t>Section 208 determination letters</a:t>
            </a:r>
            <a:r>
              <a:rPr lang="en-US" sz="1800" b="0" i="0" dirty="0">
                <a:effectLst/>
              </a:rPr>
              <a:t> or corresponding orders in a way that permits them to be easily located, does not render the request overbroad</a:t>
            </a:r>
          </a:p>
          <a:p>
            <a:r>
              <a:rPr lang="en-US" sz="1800" b="0" i="0" dirty="0">
                <a:effectLst/>
              </a:rPr>
              <a:t>Legere is not seeking records that do not exist. Nor is she attempting to require DEP to compile, maintain, format or organize the documents other than the manner in which they are currently maintained. She is not seeking a summary of the records. She is not requesting that they be formatted in a particular way. She is merely seeking the documents themselves.</a:t>
            </a:r>
          </a:p>
          <a:p>
            <a:r>
              <a:rPr lang="en-US" sz="1800" dirty="0"/>
              <a:t>Pa. </a:t>
            </a:r>
            <a:r>
              <a:rPr lang="en-US" sz="1800" dirty="0" err="1"/>
              <a:t>Dep’t</a:t>
            </a:r>
            <a:r>
              <a:rPr lang="en-US" sz="1800" dirty="0"/>
              <a:t> of Envtl. Prot. v. Legere, 50 A.3d 260, 265 (Pa. Commw. Ct. 2012).</a:t>
            </a:r>
          </a:p>
        </p:txBody>
      </p:sp>
    </p:spTree>
    <p:extLst>
      <p:ext uri="{BB962C8B-B14F-4D97-AF65-F5344CB8AC3E}">
        <p14:creationId xmlns:p14="http://schemas.microsoft.com/office/powerpoint/2010/main" val="3239858113"/>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50604" y="0"/>
            <a:ext cx="6141396"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50604" y="0"/>
            <a:ext cx="4319042"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1E4148E-42EF-4E82-88FF-C5B81C129F4E}"/>
              </a:ext>
            </a:extLst>
          </p:cNvPr>
          <p:cNvSpPr>
            <a:spLocks noGrp="1"/>
          </p:cNvSpPr>
          <p:nvPr>
            <p:ph type="title"/>
          </p:nvPr>
        </p:nvSpPr>
        <p:spPr>
          <a:xfrm>
            <a:off x="6501384" y="640263"/>
            <a:ext cx="5129784" cy="1344975"/>
          </a:xfrm>
        </p:spPr>
        <p:txBody>
          <a:bodyPr>
            <a:normAutofit/>
          </a:bodyPr>
          <a:lstStyle/>
          <a:p>
            <a:r>
              <a:rPr lang="en-US" sz="4000" dirty="0"/>
              <a:t>Common questions to ask</a:t>
            </a:r>
          </a:p>
        </p:txBody>
      </p:sp>
      <p:pic>
        <p:nvPicPr>
          <p:cNvPr id="7" name="Graphic 6" descr="Laptop Secure">
            <a:extLst>
              <a:ext uri="{FF2B5EF4-FFF2-40B4-BE49-F238E27FC236}">
                <a16:creationId xmlns:a16="http://schemas.microsoft.com/office/drawing/2014/main" id="{7EBD7880-355B-4E7D-93B0-9AE867EF8F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4632" y="787907"/>
            <a:ext cx="5126736" cy="5126736"/>
          </a:xfrm>
          <a:prstGeom prst="rect">
            <a:avLst/>
          </a:prstGeom>
        </p:spPr>
      </p:pic>
      <p:sp>
        <p:nvSpPr>
          <p:cNvPr id="3" name="Content Placeholder 2">
            <a:extLst>
              <a:ext uri="{FF2B5EF4-FFF2-40B4-BE49-F238E27FC236}">
                <a16:creationId xmlns:a16="http://schemas.microsoft.com/office/drawing/2014/main" id="{09F1B50F-78A8-4F93-8D68-436DDADFBC64}"/>
              </a:ext>
            </a:extLst>
          </p:cNvPr>
          <p:cNvSpPr>
            <a:spLocks noGrp="1"/>
          </p:cNvSpPr>
          <p:nvPr>
            <p:ph idx="1"/>
          </p:nvPr>
        </p:nvSpPr>
        <p:spPr>
          <a:xfrm>
            <a:off x="6501384" y="2121763"/>
            <a:ext cx="5129784" cy="3773010"/>
          </a:xfrm>
        </p:spPr>
        <p:txBody>
          <a:bodyPr>
            <a:normAutofit fontScale="92500" lnSpcReduction="20000"/>
          </a:bodyPr>
          <a:lstStyle/>
          <a:p>
            <a:r>
              <a:rPr lang="en-US" sz="1900" dirty="0">
                <a:latin typeface="verdana" panose="020B0604030504040204" pitchFamily="34" charset="0"/>
              </a:rPr>
              <a:t>Is the info in the agency’s database</a:t>
            </a:r>
            <a:endParaRPr lang="en-US" sz="1900" b="0" i="0" dirty="0">
              <a:effectLst/>
              <a:latin typeface="verdana" panose="020B0604030504040204" pitchFamily="34" charset="0"/>
            </a:endParaRPr>
          </a:p>
          <a:p>
            <a:r>
              <a:rPr lang="en-US" sz="1900" b="0" i="0" dirty="0">
                <a:effectLst/>
                <a:latin typeface="verdana" panose="020B0604030504040204" pitchFamily="34" charset="0"/>
              </a:rPr>
              <a:t>Does it matter how difficult to extract</a:t>
            </a:r>
          </a:p>
          <a:p>
            <a:r>
              <a:rPr lang="en-US" sz="1900" dirty="0">
                <a:latin typeface="verdana" panose="020B0604030504040204" pitchFamily="34" charset="0"/>
              </a:rPr>
              <a:t>Does agency have to organize it</a:t>
            </a:r>
          </a:p>
          <a:p>
            <a:r>
              <a:rPr lang="en-US" sz="1900" dirty="0">
                <a:latin typeface="verdana" panose="020B0604030504040204" pitchFamily="34" charset="0"/>
              </a:rPr>
              <a:t>What is format</a:t>
            </a:r>
          </a:p>
          <a:p>
            <a:r>
              <a:rPr lang="en-US" sz="1900" dirty="0">
                <a:latin typeface="verdana" panose="020B0604030504040204" pitchFamily="34" charset="0"/>
              </a:rPr>
              <a:t>What does it mean to compile, extract, export, organize information</a:t>
            </a:r>
          </a:p>
          <a:p>
            <a:r>
              <a:rPr lang="en-US" sz="1900" dirty="0">
                <a:latin typeface="verdana" panose="020B0604030504040204" pitchFamily="34" charset="0"/>
              </a:rPr>
              <a:t>What does it mean to create a new record</a:t>
            </a:r>
          </a:p>
          <a:p>
            <a:r>
              <a:rPr lang="en-US" sz="1900" b="0" i="0" dirty="0">
                <a:effectLst/>
                <a:latin typeface="verdana" panose="020B0604030504040204" pitchFamily="34" charset="0"/>
              </a:rPr>
              <a:t>Is the info available to employees</a:t>
            </a:r>
          </a:p>
          <a:p>
            <a:pPr lvl="1"/>
            <a:r>
              <a:rPr lang="en-US" sz="1600" b="0" i="0" dirty="0">
                <a:effectLst/>
                <a:latin typeface="verdana" panose="020B0604030504040204" pitchFamily="34" charset="0"/>
              </a:rPr>
              <a:t>Available? What does that mean</a:t>
            </a:r>
          </a:p>
          <a:p>
            <a:r>
              <a:rPr lang="en-US" sz="1900" dirty="0">
                <a:latin typeface="verdana" panose="020B0604030504040204" pitchFamily="34" charset="0"/>
              </a:rPr>
              <a:t>Is the info available in a way the agency usually conducts business</a:t>
            </a:r>
            <a:endParaRPr lang="en-US" sz="1900" b="0" i="0" dirty="0">
              <a:effectLst/>
              <a:latin typeface="verdana" panose="020B0604030504040204" pitchFamily="34" charset="0"/>
            </a:endParaRPr>
          </a:p>
          <a:p>
            <a:r>
              <a:rPr lang="en-US" sz="1900" dirty="0">
                <a:latin typeface="verdana" panose="020B0604030504040204" pitchFamily="34" charset="0"/>
              </a:rPr>
              <a:t>Is the info available to employees</a:t>
            </a:r>
          </a:p>
          <a:p>
            <a:pPr lvl="1"/>
            <a:endParaRPr lang="en-US" sz="1900" dirty="0">
              <a:latin typeface="verdana" panose="020B0604030504040204" pitchFamily="34" charset="0"/>
            </a:endParaRPr>
          </a:p>
          <a:p>
            <a:pPr marL="457200" lvl="1" indent="0">
              <a:buNone/>
            </a:pPr>
            <a:endParaRPr lang="en-US" sz="1900" b="0" i="0" dirty="0">
              <a:effectLst/>
              <a:latin typeface="verdana" panose="020B0604030504040204" pitchFamily="34" charset="0"/>
            </a:endParaRPr>
          </a:p>
          <a:p>
            <a:pPr marL="0" indent="0">
              <a:buNone/>
            </a:pPr>
            <a:endParaRPr lang="en-US" sz="1900" dirty="0"/>
          </a:p>
        </p:txBody>
      </p:sp>
    </p:spTree>
    <p:extLst>
      <p:ext uri="{BB962C8B-B14F-4D97-AF65-F5344CB8AC3E}">
        <p14:creationId xmlns:p14="http://schemas.microsoft.com/office/powerpoint/2010/main" val="1517242714"/>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A966D7-1B65-46C2-8A0E-F5A84843E5E5}"/>
              </a:ext>
            </a:extLst>
          </p:cNvPr>
          <p:cNvSpPr>
            <a:spLocks noGrp="1"/>
          </p:cNvSpPr>
          <p:nvPr>
            <p:ph type="title"/>
          </p:nvPr>
        </p:nvSpPr>
        <p:spPr>
          <a:xfrm>
            <a:off x="804672" y="640080"/>
            <a:ext cx="3282696" cy="5257800"/>
          </a:xfrm>
        </p:spPr>
        <p:txBody>
          <a:bodyPr>
            <a:normAutofit/>
          </a:bodyPr>
          <a:lstStyle/>
          <a:p>
            <a:r>
              <a:rPr lang="en-US" sz="4100" dirty="0">
                <a:solidFill>
                  <a:schemeClr val="bg1"/>
                </a:solidFill>
              </a:rPr>
              <a:t>Case by case determination</a:t>
            </a:r>
          </a:p>
        </p:txBody>
      </p:sp>
      <p:sp>
        <p:nvSpPr>
          <p:cNvPr id="3" name="Content Placeholder 2">
            <a:extLst>
              <a:ext uri="{FF2B5EF4-FFF2-40B4-BE49-F238E27FC236}">
                <a16:creationId xmlns:a16="http://schemas.microsoft.com/office/drawing/2014/main" id="{0FD97E27-2137-4B6B-AFC7-C60512CB4005}"/>
              </a:ext>
            </a:extLst>
          </p:cNvPr>
          <p:cNvSpPr>
            <a:spLocks noGrp="1"/>
          </p:cNvSpPr>
          <p:nvPr>
            <p:ph idx="1"/>
          </p:nvPr>
        </p:nvSpPr>
        <p:spPr>
          <a:xfrm>
            <a:off x="5358384" y="640081"/>
            <a:ext cx="6024654" cy="5257800"/>
          </a:xfrm>
        </p:spPr>
        <p:txBody>
          <a:bodyPr anchor="ctr">
            <a:normAutofit/>
          </a:bodyPr>
          <a:lstStyle/>
          <a:p>
            <a:pPr marL="0" indent="0">
              <a:buNone/>
            </a:pPr>
            <a:r>
              <a:rPr lang="en-US" sz="2400"/>
              <a:t>Our court has not had occasion to attempt to define the parameters of the terms “compile, format, maintain or organize,” but if they are read in their broadest senses, § 705 would conflict with § 706, as redaction necessarily implicates a change in the records. Therefore, it would appear that reconciling the need to redact electronically stored information with the proviso that it need not be “recompiled, reformatted or reorganized” requires a highly fact-sensitive balancing in each case</a:t>
            </a:r>
          </a:p>
          <a:p>
            <a:pPr marL="0" indent="0">
              <a:buNone/>
            </a:pPr>
            <a:r>
              <a:rPr lang="en-US" sz="2400" u="sng"/>
              <a:t>Ft. Cherry School District v. Actin</a:t>
            </a:r>
            <a:r>
              <a:rPr lang="en-US" sz="2400"/>
              <a:t>, 38 A.3d 1092 (Pa. Commw. Ct. 2012) </a:t>
            </a:r>
          </a:p>
        </p:txBody>
      </p:sp>
    </p:spTree>
    <p:extLst>
      <p:ext uri="{BB962C8B-B14F-4D97-AF65-F5344CB8AC3E}">
        <p14:creationId xmlns:p14="http://schemas.microsoft.com/office/powerpoint/2010/main" val="1968534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3"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E40B0225-2012-480A-9A0A-9919747BE69E}"/>
              </a:ext>
            </a:extLst>
          </p:cNvPr>
          <p:cNvSpPr>
            <a:spLocks noGrp="1"/>
          </p:cNvSpPr>
          <p:nvPr>
            <p:ph type="title"/>
          </p:nvPr>
        </p:nvSpPr>
        <p:spPr>
          <a:xfrm>
            <a:off x="767290" y="1166932"/>
            <a:ext cx="3582073" cy="4279709"/>
          </a:xfrm>
        </p:spPr>
        <p:txBody>
          <a:bodyPr anchor="ctr">
            <a:normAutofit/>
          </a:bodyPr>
          <a:lstStyle/>
          <a:p>
            <a:r>
              <a:rPr lang="en-US" sz="4800">
                <a:solidFill>
                  <a:schemeClr val="bg1"/>
                </a:solidFill>
              </a:rPr>
              <a:t>Create vs. Extract</a:t>
            </a:r>
          </a:p>
        </p:txBody>
      </p:sp>
      <p:sp>
        <p:nvSpPr>
          <p:cNvPr id="3" name="Content Placeholder 2">
            <a:extLst>
              <a:ext uri="{FF2B5EF4-FFF2-40B4-BE49-F238E27FC236}">
                <a16:creationId xmlns:a16="http://schemas.microsoft.com/office/drawing/2014/main" id="{D1488695-B4CC-4424-BAAA-5925785DBADB}"/>
              </a:ext>
            </a:extLst>
          </p:cNvPr>
          <p:cNvSpPr>
            <a:spLocks noGrp="1"/>
          </p:cNvSpPr>
          <p:nvPr>
            <p:ph idx="1"/>
          </p:nvPr>
        </p:nvSpPr>
        <p:spPr>
          <a:xfrm>
            <a:off x="5573864" y="1166933"/>
            <a:ext cx="5716988" cy="4279709"/>
          </a:xfrm>
        </p:spPr>
        <p:txBody>
          <a:bodyPr anchor="ctr">
            <a:normAutofit/>
          </a:bodyPr>
          <a:lstStyle/>
          <a:p>
            <a:r>
              <a:rPr lang="en-US" sz="2200" b="0" i="0" dirty="0">
                <a:effectLst/>
                <a:latin typeface="verdana" panose="020B0604030504040204" pitchFamily="34" charset="0"/>
              </a:rPr>
              <a:t>There is a difference between creation of records and extraction of information</a:t>
            </a:r>
          </a:p>
          <a:p>
            <a:pPr marL="0" indent="0">
              <a:buNone/>
            </a:pPr>
            <a:r>
              <a:rPr lang="en-US" sz="2200" b="0" i="0" dirty="0">
                <a:effectLst/>
                <a:latin typeface="verdana" panose="020B0604030504040204" pitchFamily="34" charset="0"/>
              </a:rPr>
              <a:t> </a:t>
            </a:r>
          </a:p>
          <a:p>
            <a:r>
              <a:rPr lang="en-US" sz="2200" b="0" i="0" dirty="0">
                <a:effectLst/>
                <a:latin typeface="verdana" panose="020B0604030504040204" pitchFamily="34" charset="0"/>
              </a:rPr>
              <a:t>Section 705, Creation of Record</a:t>
            </a:r>
          </a:p>
          <a:p>
            <a:pPr indent="0">
              <a:buNone/>
            </a:pPr>
            <a:r>
              <a:rPr lang="en-US" sz="2200" b="0" i="0" dirty="0">
                <a:effectLst/>
                <a:latin typeface="verdana" panose="020B0604030504040204" pitchFamily="34" charset="0"/>
              </a:rPr>
              <a:t>An agency shall not be required to </a:t>
            </a:r>
            <a:r>
              <a:rPr lang="en-US" sz="2200" i="0" dirty="0">
                <a:effectLst/>
                <a:latin typeface="verdana" panose="020B0604030504040204" pitchFamily="34" charset="0"/>
              </a:rPr>
              <a:t>create a record which does not currently exist or compile, maintain, format or organize a record in a manner which the agency does not currently compile, maintain</a:t>
            </a:r>
            <a:r>
              <a:rPr lang="en-US" sz="2200" b="0" i="0" dirty="0">
                <a:effectLst/>
                <a:latin typeface="verdana" panose="020B0604030504040204" pitchFamily="34" charset="0"/>
              </a:rPr>
              <a:t>, format or organize the record.</a:t>
            </a:r>
          </a:p>
          <a:p>
            <a:endParaRPr lang="en-US" sz="2200" dirty="0"/>
          </a:p>
        </p:txBody>
      </p:sp>
    </p:spTree>
    <p:extLst>
      <p:ext uri="{BB962C8B-B14F-4D97-AF65-F5344CB8AC3E}">
        <p14:creationId xmlns:p14="http://schemas.microsoft.com/office/powerpoint/2010/main" val="3074456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3"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402B2236-4DE4-4067-B0F3-F3EBA4E7FE62}"/>
              </a:ext>
            </a:extLst>
          </p:cNvPr>
          <p:cNvSpPr>
            <a:spLocks noGrp="1"/>
          </p:cNvSpPr>
          <p:nvPr>
            <p:ph type="title"/>
          </p:nvPr>
        </p:nvSpPr>
        <p:spPr>
          <a:xfrm>
            <a:off x="767290" y="1166932"/>
            <a:ext cx="3582073" cy="4279709"/>
          </a:xfrm>
        </p:spPr>
        <p:txBody>
          <a:bodyPr anchor="ctr">
            <a:normAutofit/>
          </a:bodyPr>
          <a:lstStyle/>
          <a:p>
            <a:r>
              <a:rPr lang="en-US" sz="4800">
                <a:solidFill>
                  <a:schemeClr val="bg1"/>
                </a:solidFill>
              </a:rPr>
              <a:t>Create vs. Extract</a:t>
            </a:r>
          </a:p>
        </p:txBody>
      </p:sp>
      <p:sp>
        <p:nvSpPr>
          <p:cNvPr id="3" name="Content Placeholder 2">
            <a:extLst>
              <a:ext uri="{FF2B5EF4-FFF2-40B4-BE49-F238E27FC236}">
                <a16:creationId xmlns:a16="http://schemas.microsoft.com/office/drawing/2014/main" id="{87DDC53F-1280-479A-91CE-F9E097F43403}"/>
              </a:ext>
            </a:extLst>
          </p:cNvPr>
          <p:cNvSpPr>
            <a:spLocks noGrp="1"/>
          </p:cNvSpPr>
          <p:nvPr>
            <p:ph idx="1"/>
          </p:nvPr>
        </p:nvSpPr>
        <p:spPr>
          <a:xfrm>
            <a:off x="5573864" y="1166933"/>
            <a:ext cx="5716988" cy="4279709"/>
          </a:xfrm>
        </p:spPr>
        <p:txBody>
          <a:bodyPr anchor="ctr">
            <a:normAutofit lnSpcReduction="10000"/>
          </a:bodyPr>
          <a:lstStyle/>
          <a:p>
            <a:r>
              <a:rPr lang="en-US" sz="1700" dirty="0">
                <a:latin typeface="verdana" panose="020B0604030504040204" pitchFamily="34" charset="0"/>
              </a:rPr>
              <a:t>D</a:t>
            </a:r>
            <a:r>
              <a:rPr lang="en-US" sz="1700" b="0" i="0" dirty="0">
                <a:effectLst/>
                <a:latin typeface="verdana" panose="020B0604030504040204" pitchFamily="34" charset="0"/>
              </a:rPr>
              <a:t>rawing information from a database does not constitute creating a record under the Right-to-Know Law</a:t>
            </a:r>
          </a:p>
          <a:p>
            <a:r>
              <a:rPr lang="en-US" sz="1700" b="0" i="0" dirty="0">
                <a:effectLst/>
                <a:latin typeface="verdana" panose="020B0604030504040204" pitchFamily="34" charset="0"/>
              </a:rPr>
              <a:t>An agency can be required to draw information from a database, although the information must be drawn in formats available to the agency. In short, to the extent requested information exists in a database, it must be provided.</a:t>
            </a:r>
            <a:r>
              <a:rPr lang="en-US" sz="1700" dirty="0">
                <a:latin typeface="verdana" panose="020B0604030504040204" pitchFamily="34" charset="0"/>
              </a:rPr>
              <a:t> </a:t>
            </a:r>
          </a:p>
          <a:p>
            <a:r>
              <a:rPr lang="en-US" sz="1700" b="0" i="0" dirty="0">
                <a:effectLst/>
                <a:latin typeface="verdana" panose="020B0604030504040204" pitchFamily="34" charset="0"/>
              </a:rPr>
              <a:t>To hold otherwise would encourage an agency to avoid disclosing public records by putting information into electronic databases.</a:t>
            </a:r>
            <a:endParaRPr lang="en-US" sz="1700" dirty="0">
              <a:latin typeface="verdana" panose="020B0604030504040204" pitchFamily="34" charset="0"/>
            </a:endParaRPr>
          </a:p>
          <a:p>
            <a:r>
              <a:rPr lang="en-US" sz="1700" dirty="0">
                <a:latin typeface="verdana" panose="020B0604030504040204" pitchFamily="34" charset="0"/>
              </a:rPr>
              <a:t>M</a:t>
            </a:r>
            <a:r>
              <a:rPr lang="en-US" sz="1700" b="0" i="0" dirty="0">
                <a:effectLst/>
                <a:latin typeface="verdana" panose="020B0604030504040204" pitchFamily="34" charset="0"/>
              </a:rPr>
              <a:t>ust simply be provided to requestors in the same format that it would be available to agency personnel. </a:t>
            </a:r>
          </a:p>
          <a:p>
            <a:r>
              <a:rPr lang="en-US" sz="1800" u="sng" dirty="0"/>
              <a:t>Commonwealth v. Cole</a:t>
            </a:r>
            <a:r>
              <a:rPr lang="en-US" sz="1800" dirty="0"/>
              <a:t>, 52 A.3d 541 (Pa. Commw. Ct. 2012)</a:t>
            </a:r>
          </a:p>
        </p:txBody>
      </p:sp>
    </p:spTree>
    <p:extLst>
      <p:ext uri="{BB962C8B-B14F-4D97-AF65-F5344CB8AC3E}">
        <p14:creationId xmlns:p14="http://schemas.microsoft.com/office/powerpoint/2010/main" val="2271364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E432BCB-A688-4051-A5C8-00E8F619BE84}"/>
              </a:ext>
            </a:extLst>
          </p:cNvPr>
          <p:cNvSpPr>
            <a:spLocks noGrp="1"/>
          </p:cNvSpPr>
          <p:nvPr>
            <p:ph type="title"/>
          </p:nvPr>
        </p:nvSpPr>
        <p:spPr>
          <a:xfrm>
            <a:off x="804672" y="640080"/>
            <a:ext cx="3282696" cy="5257800"/>
          </a:xfrm>
        </p:spPr>
        <p:txBody>
          <a:bodyPr>
            <a:normAutofit/>
          </a:bodyPr>
          <a:lstStyle/>
          <a:p>
            <a:pPr fontAlgn="base"/>
            <a:r>
              <a:rPr lang="en-US" dirty="0">
                <a:solidFill>
                  <a:schemeClr val="bg1"/>
                </a:solidFill>
                <a:latin typeface="Lato" panose="020F0502020204030203" pitchFamily="34" charset="0"/>
              </a:rPr>
              <a:t>Chubb v. L&amp;I, AP 2021-0925 </a:t>
            </a:r>
            <a:br>
              <a:rPr lang="en-US" b="0" i="0" dirty="0">
                <a:solidFill>
                  <a:schemeClr val="bg1"/>
                </a:solidFill>
                <a:effectLst/>
                <a:latin typeface="Lato" panose="020F0502020204030203" pitchFamily="34" charset="0"/>
              </a:rPr>
            </a:b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a16="http://schemas.microsoft.com/office/drawing/2014/main" id="{655BA10E-F376-41AD-A77F-370C59ED5E9C}"/>
              </a:ext>
            </a:extLst>
          </p:cNvPr>
          <p:cNvSpPr>
            <a:spLocks noGrp="1"/>
          </p:cNvSpPr>
          <p:nvPr>
            <p:ph idx="1"/>
          </p:nvPr>
        </p:nvSpPr>
        <p:spPr>
          <a:xfrm>
            <a:off x="5358384" y="640081"/>
            <a:ext cx="6024654" cy="5257800"/>
          </a:xfrm>
        </p:spPr>
        <p:txBody>
          <a:bodyPr anchor="ctr">
            <a:normAutofit/>
          </a:bodyPr>
          <a:lstStyle/>
          <a:p>
            <a:r>
              <a:rPr lang="en-US" sz="1500" i="0" dirty="0">
                <a:effectLst/>
                <a:latin typeface="verdana" panose="020B0604030504040204" pitchFamily="34" charset="0"/>
              </a:rPr>
              <a:t>The database containing the elevator records is a transactional database rather than a reporting database. A transactional database is one designed to have data entered into it, but that is not designed for large amount of data to be retrieved from it. A transactional database is designed this way to protect the integrity of the data. A reporting database is a database that is designed to allow information to be easily retrieved from the database.</a:t>
            </a:r>
          </a:p>
          <a:p>
            <a:endParaRPr lang="en-US" sz="1500" dirty="0">
              <a:latin typeface="verdana" panose="020B0604030504040204" pitchFamily="34" charset="0"/>
            </a:endParaRPr>
          </a:p>
          <a:p>
            <a:r>
              <a:rPr lang="en-US" sz="1500" dirty="0">
                <a:latin typeface="verdana" panose="020B0604030504040204" pitchFamily="34" charset="0"/>
              </a:rPr>
              <a:t>The Department has demonstrated that that the public database contains all the responsive information possessed by the Department. An agency may meet its obligations under the RTKL by directing a requester to a publicly available internet site</a:t>
            </a:r>
            <a:r>
              <a:rPr lang="en-US" sz="1500" i="0" dirty="0">
                <a:effectLst/>
                <a:latin typeface="verdana" panose="020B0604030504040204" pitchFamily="34" charset="0"/>
              </a:rPr>
              <a:t>, </a:t>
            </a:r>
            <a:r>
              <a:rPr lang="en-US" sz="1500" i="1" dirty="0">
                <a:effectLst/>
                <a:latin typeface="verdana" panose="020B0604030504040204" pitchFamily="34" charset="0"/>
              </a:rPr>
              <a:t>see</a:t>
            </a:r>
            <a:r>
              <a:rPr lang="en-US" sz="1500" i="0" dirty="0">
                <a:effectLst/>
                <a:latin typeface="verdana" panose="020B0604030504040204" pitchFamily="34" charset="0"/>
              </a:rPr>
              <a:t> </a:t>
            </a:r>
            <a:r>
              <a:rPr lang="en-US" sz="1500" i="0" dirty="0">
                <a:effectLst/>
                <a:latin typeface="verdana" panose="020B0604030504040204" pitchFamily="34" charset="0"/>
                <a:hlinkClick r:id="rId2"/>
              </a:rPr>
              <a:t>65 P.S. § 67.704(a)</a:t>
            </a:r>
            <a:r>
              <a:rPr lang="en-US" sz="1500" i="0" dirty="0">
                <a:effectLst/>
                <a:latin typeface="verdana" panose="020B0604030504040204" pitchFamily="34" charset="0"/>
              </a:rPr>
              <a:t>, so long as that internet site contains the information sought by the Requester. </a:t>
            </a:r>
            <a:r>
              <a:rPr lang="en-US" sz="1500" b="1" i="0" dirty="0">
                <a:effectLst/>
                <a:latin typeface="verdana" panose="020B0604030504040204" pitchFamily="34" charset="0"/>
              </a:rPr>
              <a:t>Because the Department's public website can generate the list sought by the Requester, the Department has provided all records responsive to</a:t>
            </a:r>
            <a:r>
              <a:rPr lang="en-US" sz="1500" b="1" dirty="0">
                <a:latin typeface="verdana" panose="020B0604030504040204" pitchFamily="34" charset="0"/>
              </a:rPr>
              <a:t> </a:t>
            </a:r>
            <a:r>
              <a:rPr lang="en-US" sz="1500" b="1" i="0" dirty="0">
                <a:effectLst/>
                <a:latin typeface="verdana" panose="020B0604030504040204" pitchFamily="34" charset="0"/>
              </a:rPr>
              <a:t>the Request.</a:t>
            </a:r>
            <a:endParaRPr lang="en-US" sz="1500" b="1" dirty="0"/>
          </a:p>
        </p:txBody>
      </p:sp>
    </p:spTree>
    <p:extLst>
      <p:ext uri="{BB962C8B-B14F-4D97-AF65-F5344CB8AC3E}">
        <p14:creationId xmlns:p14="http://schemas.microsoft.com/office/powerpoint/2010/main" val="3413521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378AB88-3AB5-4F81-A237-530D33B49D08}"/>
              </a:ext>
            </a:extLst>
          </p:cNvPr>
          <p:cNvSpPr>
            <a:spLocks noGrp="1"/>
          </p:cNvSpPr>
          <p:nvPr>
            <p:ph type="title"/>
          </p:nvPr>
        </p:nvSpPr>
        <p:spPr>
          <a:xfrm>
            <a:off x="804672" y="640080"/>
            <a:ext cx="3282696" cy="5257800"/>
          </a:xfrm>
        </p:spPr>
        <p:txBody>
          <a:bodyPr>
            <a:normAutofit/>
          </a:bodyPr>
          <a:lstStyle/>
          <a:p>
            <a:r>
              <a:rPr lang="en-US">
                <a:solidFill>
                  <a:schemeClr val="bg1"/>
                </a:solidFill>
              </a:rPr>
              <a:t>Tips to Agencies</a:t>
            </a:r>
          </a:p>
        </p:txBody>
      </p:sp>
      <p:sp>
        <p:nvSpPr>
          <p:cNvPr id="3" name="Content Placeholder 2">
            <a:extLst>
              <a:ext uri="{FF2B5EF4-FFF2-40B4-BE49-F238E27FC236}">
                <a16:creationId xmlns:a16="http://schemas.microsoft.com/office/drawing/2014/main" id="{7E026E21-0B2A-4623-8378-09B29D884568}"/>
              </a:ext>
            </a:extLst>
          </p:cNvPr>
          <p:cNvSpPr>
            <a:spLocks noGrp="1"/>
          </p:cNvSpPr>
          <p:nvPr>
            <p:ph idx="1"/>
          </p:nvPr>
        </p:nvSpPr>
        <p:spPr>
          <a:xfrm>
            <a:off x="5358384" y="640081"/>
            <a:ext cx="6024654" cy="5257800"/>
          </a:xfrm>
        </p:spPr>
        <p:txBody>
          <a:bodyPr anchor="ctr">
            <a:noAutofit/>
          </a:bodyPr>
          <a:lstStyle/>
          <a:p>
            <a:r>
              <a:rPr lang="en-US" sz="1800" dirty="0"/>
              <a:t>Understand what is being requested  </a:t>
            </a:r>
          </a:p>
          <a:p>
            <a:r>
              <a:rPr lang="en-US" sz="1800" dirty="0"/>
              <a:t>Know what/how/where information is stored</a:t>
            </a:r>
          </a:p>
          <a:p>
            <a:r>
              <a:rPr lang="en-US" sz="1800" dirty="0"/>
              <a:t>Know your information retrieval tools/capabilities – could surpass what you think </a:t>
            </a:r>
          </a:p>
          <a:p>
            <a:r>
              <a:rPr lang="en-US" sz="1800" dirty="0"/>
              <a:t>Share capabilities with Requester where appropriate</a:t>
            </a:r>
          </a:p>
          <a:p>
            <a:r>
              <a:rPr lang="en-US" sz="1800" dirty="0"/>
              <a:t>Run reasonable searches</a:t>
            </a:r>
          </a:p>
          <a:p>
            <a:pPr lvl="1"/>
            <a:r>
              <a:rPr lang="en-US" sz="1800" dirty="0"/>
              <a:t>Intent is to find responsive records not to make the request appear to lack specificity</a:t>
            </a:r>
          </a:p>
          <a:p>
            <a:pPr lvl="1"/>
            <a:r>
              <a:rPr lang="en-US" sz="1800" dirty="0"/>
              <a:t>Boolean search</a:t>
            </a:r>
          </a:p>
          <a:p>
            <a:pPr lvl="2"/>
            <a:r>
              <a:rPr lang="en-US" sz="1400" b="0" i="0" dirty="0">
                <a:solidFill>
                  <a:srgbClr val="202124"/>
                </a:solidFill>
                <a:effectLst/>
              </a:rPr>
              <a:t>Boolean operators = </a:t>
            </a:r>
            <a:r>
              <a:rPr lang="en-US" sz="1400" b="1" i="0" dirty="0">
                <a:solidFill>
                  <a:srgbClr val="202124"/>
                </a:solidFill>
                <a:effectLst/>
              </a:rPr>
              <a:t>"AND", "OR" and "NOT"</a:t>
            </a:r>
            <a:r>
              <a:rPr lang="en-US" sz="1400" b="0" i="0" dirty="0">
                <a:solidFill>
                  <a:srgbClr val="202124"/>
                </a:solidFill>
                <a:effectLst/>
              </a:rPr>
              <a:t> (typed between your keywords) they can make each search more precise - and save you time</a:t>
            </a:r>
            <a:endParaRPr lang="en-US" sz="1400" dirty="0"/>
          </a:p>
          <a:p>
            <a:r>
              <a:rPr lang="en-US" sz="1800" dirty="0"/>
              <a:t>If an appeal is filed, explain retrieval and storage tools/capabilities to OOR</a:t>
            </a:r>
          </a:p>
          <a:p>
            <a:pPr lvl="1"/>
            <a:r>
              <a:rPr lang="en-US" sz="1800" dirty="0"/>
              <a:t>Explain software/database/application</a:t>
            </a:r>
          </a:p>
          <a:p>
            <a:pPr lvl="1"/>
            <a:r>
              <a:rPr lang="en-US" sz="1800" dirty="0"/>
              <a:t>Explain how search was done</a:t>
            </a:r>
          </a:p>
        </p:txBody>
      </p:sp>
    </p:spTree>
    <p:extLst>
      <p:ext uri="{BB962C8B-B14F-4D97-AF65-F5344CB8AC3E}">
        <p14:creationId xmlns:p14="http://schemas.microsoft.com/office/powerpoint/2010/main" val="1152292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5" y="0"/>
            <a:ext cx="121904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6356349"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5979591"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378AB88-3AB5-4F81-A237-530D33B49D08}"/>
              </a:ext>
            </a:extLst>
          </p:cNvPr>
          <p:cNvSpPr>
            <a:spLocks noGrp="1"/>
          </p:cNvSpPr>
          <p:nvPr>
            <p:ph type="title"/>
          </p:nvPr>
        </p:nvSpPr>
        <p:spPr>
          <a:xfrm>
            <a:off x="838200" y="704088"/>
            <a:ext cx="3529953" cy="2980944"/>
          </a:xfrm>
        </p:spPr>
        <p:txBody>
          <a:bodyPr>
            <a:normAutofit/>
          </a:bodyPr>
          <a:lstStyle/>
          <a:p>
            <a:r>
              <a:rPr lang="en-US">
                <a:solidFill>
                  <a:schemeClr val="bg1"/>
                </a:solidFill>
              </a:rPr>
              <a:t>Tips to Requesters</a:t>
            </a:r>
          </a:p>
        </p:txBody>
      </p:sp>
      <p:sp>
        <p:nvSpPr>
          <p:cNvPr id="3" name="Content Placeholder 2">
            <a:extLst>
              <a:ext uri="{FF2B5EF4-FFF2-40B4-BE49-F238E27FC236}">
                <a16:creationId xmlns:a16="http://schemas.microsoft.com/office/drawing/2014/main" id="{7E026E21-0B2A-4623-8378-09B29D884568}"/>
              </a:ext>
            </a:extLst>
          </p:cNvPr>
          <p:cNvSpPr>
            <a:spLocks noGrp="1"/>
          </p:cNvSpPr>
          <p:nvPr>
            <p:ph idx="1"/>
          </p:nvPr>
        </p:nvSpPr>
        <p:spPr>
          <a:xfrm>
            <a:off x="6212410" y="704088"/>
            <a:ext cx="5135293" cy="5248656"/>
          </a:xfrm>
        </p:spPr>
        <p:txBody>
          <a:bodyPr anchor="ctr">
            <a:normAutofit/>
          </a:bodyPr>
          <a:lstStyle/>
          <a:p>
            <a:pPr marL="284163" indent="-284163">
              <a:buNone/>
            </a:pPr>
            <a:r>
              <a:rPr lang="en-US" sz="2200" dirty="0"/>
              <a:t>1. Know or ask about the agency storage and retrieval tools/capabilities </a:t>
            </a:r>
          </a:p>
          <a:p>
            <a:pPr marL="284163" indent="-284163">
              <a:buNone/>
            </a:pPr>
            <a:r>
              <a:rPr lang="en-US" sz="2200" dirty="0"/>
              <a:t>2. Be specific and clear on what you are requesting </a:t>
            </a:r>
          </a:p>
          <a:p>
            <a:pPr lvl="1"/>
            <a:r>
              <a:rPr lang="en-US" sz="2200" dirty="0"/>
              <a:t>Use of keywords discouraged</a:t>
            </a:r>
          </a:p>
          <a:p>
            <a:pPr lvl="1"/>
            <a:r>
              <a:rPr lang="en-US" sz="2200" dirty="0"/>
              <a:t>Suggested searches may help but can narrow search more than you intend or be used to broaden search beyond intent</a:t>
            </a:r>
          </a:p>
          <a:p>
            <a:pPr marL="284163" indent="-284163">
              <a:buNone/>
            </a:pPr>
            <a:r>
              <a:rPr lang="en-US" sz="2200" dirty="0"/>
              <a:t>3. If you give search terms or keywords, explain how they should be used</a:t>
            </a:r>
          </a:p>
          <a:p>
            <a:pPr lvl="1"/>
            <a:r>
              <a:rPr lang="en-US" sz="2200" dirty="0"/>
              <a:t>Should terms/words be used as a group, individually</a:t>
            </a:r>
          </a:p>
          <a:p>
            <a:pPr marL="0" indent="0">
              <a:buNone/>
            </a:pPr>
            <a:r>
              <a:rPr lang="en-US" sz="2200" dirty="0"/>
              <a:t>4. Give necessary context to the request		</a:t>
            </a:r>
          </a:p>
        </p:txBody>
      </p:sp>
    </p:spTree>
    <p:extLst>
      <p:ext uri="{BB962C8B-B14F-4D97-AF65-F5344CB8AC3E}">
        <p14:creationId xmlns:p14="http://schemas.microsoft.com/office/powerpoint/2010/main" val="4188163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B32A67F-3598-4A13-8552-DA884FFCC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7CCA59-0344-4156-AB00-C0F1AA54ACB2}"/>
              </a:ext>
            </a:extLst>
          </p:cNvPr>
          <p:cNvSpPr>
            <a:spLocks noGrp="1"/>
          </p:cNvSpPr>
          <p:nvPr>
            <p:ph type="ctrTitle"/>
          </p:nvPr>
        </p:nvSpPr>
        <p:spPr>
          <a:xfrm>
            <a:off x="560032" y="2139937"/>
            <a:ext cx="4573475" cy="2076333"/>
          </a:xfrm>
        </p:spPr>
        <p:txBody>
          <a:bodyPr anchor="t">
            <a:normAutofit/>
          </a:bodyPr>
          <a:lstStyle/>
          <a:p>
            <a:pPr algn="l"/>
            <a:r>
              <a:rPr lang="en-US" sz="4800" dirty="0">
                <a:solidFill>
                  <a:schemeClr val="bg1"/>
                </a:solidFill>
              </a:rPr>
              <a:t>Data, Storage and the RTKL</a:t>
            </a:r>
          </a:p>
        </p:txBody>
      </p:sp>
      <p:sp>
        <p:nvSpPr>
          <p:cNvPr id="3" name="Subtitle 2">
            <a:extLst>
              <a:ext uri="{FF2B5EF4-FFF2-40B4-BE49-F238E27FC236}">
                <a16:creationId xmlns:a16="http://schemas.microsoft.com/office/drawing/2014/main" id="{2E4860C2-5286-48E0-AB24-76C414D8744D}"/>
              </a:ext>
            </a:extLst>
          </p:cNvPr>
          <p:cNvSpPr>
            <a:spLocks noGrp="1"/>
          </p:cNvSpPr>
          <p:nvPr>
            <p:ph type="subTitle" idx="1"/>
          </p:nvPr>
        </p:nvSpPr>
        <p:spPr>
          <a:xfrm>
            <a:off x="376048" y="5358326"/>
            <a:ext cx="4662678" cy="972180"/>
          </a:xfrm>
        </p:spPr>
        <p:txBody>
          <a:bodyPr anchor="b">
            <a:normAutofit fontScale="92500" lnSpcReduction="20000"/>
          </a:bodyPr>
          <a:lstStyle/>
          <a:p>
            <a:pPr algn="l"/>
            <a:r>
              <a:rPr lang="en-US" sz="2000" dirty="0">
                <a:solidFill>
                  <a:schemeClr val="bg1"/>
                </a:solidFill>
              </a:rPr>
              <a:t>Presented by:</a:t>
            </a:r>
          </a:p>
          <a:p>
            <a:pPr algn="l"/>
            <a:r>
              <a:rPr lang="en-US" sz="2000" dirty="0">
                <a:solidFill>
                  <a:schemeClr val="bg1"/>
                </a:solidFill>
              </a:rPr>
              <a:t>Liz Wagenseller, Executive Director</a:t>
            </a:r>
          </a:p>
          <a:p>
            <a:pPr algn="l"/>
            <a:r>
              <a:rPr lang="en-US" sz="2000" dirty="0">
                <a:solidFill>
                  <a:schemeClr val="bg1"/>
                </a:solidFill>
              </a:rPr>
              <a:t>Nathan Byerly, Deputy Director </a:t>
            </a:r>
          </a:p>
        </p:txBody>
      </p:sp>
      <p:sp>
        <p:nvSpPr>
          <p:cNvPr id="12" name="Freeform: Shape 11">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598EBA13-C937-430B-9523-439FE21096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1086" y="544777"/>
            <a:ext cx="6170914" cy="6313225"/>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Database">
            <a:extLst>
              <a:ext uri="{FF2B5EF4-FFF2-40B4-BE49-F238E27FC236}">
                <a16:creationId xmlns:a16="http://schemas.microsoft.com/office/drawing/2014/main" id="{DCBF3622-E18E-4B5D-92E9-493907D9031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10424" y="1845770"/>
            <a:ext cx="4333875" cy="4333875"/>
          </a:xfrm>
          <a:prstGeom prst="rect">
            <a:avLst/>
          </a:prstGeom>
        </p:spPr>
      </p:pic>
    </p:spTree>
    <p:extLst>
      <p:ext uri="{BB962C8B-B14F-4D97-AF65-F5344CB8AC3E}">
        <p14:creationId xmlns:p14="http://schemas.microsoft.com/office/powerpoint/2010/main" val="25865758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B32A67F-3598-4A13-8552-DA884FFCC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F3A638-6A62-452E-95C7-21C97F7B9B5F}"/>
              </a:ext>
            </a:extLst>
          </p:cNvPr>
          <p:cNvSpPr>
            <a:spLocks noGrp="1"/>
          </p:cNvSpPr>
          <p:nvPr>
            <p:ph type="title"/>
          </p:nvPr>
        </p:nvSpPr>
        <p:spPr>
          <a:xfrm>
            <a:off x="804673" y="3320859"/>
            <a:ext cx="4573475" cy="2076333"/>
          </a:xfrm>
        </p:spPr>
        <p:txBody>
          <a:bodyPr vert="horz" lIns="91440" tIns="45720" rIns="91440" bIns="45720" rtlCol="0" anchor="t">
            <a:normAutofit/>
          </a:bodyPr>
          <a:lstStyle/>
          <a:p>
            <a:r>
              <a:rPr lang="en-US" sz="4800" kern="1200" dirty="0">
                <a:solidFill>
                  <a:schemeClr val="bg1"/>
                </a:solidFill>
                <a:latin typeface="+mj-lt"/>
                <a:ea typeface="+mj-ea"/>
                <a:cs typeface="+mj-cs"/>
              </a:rPr>
              <a:t>Questions</a:t>
            </a:r>
          </a:p>
        </p:txBody>
      </p:sp>
      <p:sp>
        <p:nvSpPr>
          <p:cNvPr id="12" name="Freeform: Shape 11">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598EBA13-C937-430B-9523-439FE21096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21086" y="544777"/>
            <a:ext cx="6170914" cy="6313225"/>
          </a:xfrm>
          <a:custGeom>
            <a:avLst/>
            <a:gdLst>
              <a:gd name="connsiteX0" fmla="*/ 3397813 w 6170914"/>
              <a:gd name="connsiteY0" fmla="*/ 0 h 6313225"/>
              <a:gd name="connsiteX1" fmla="*/ 6019731 w 6170914"/>
              <a:gd name="connsiteY1" fmla="*/ 1236489 h 6313225"/>
              <a:gd name="connsiteX2" fmla="*/ 6170914 w 6170914"/>
              <a:gd name="connsiteY2" fmla="*/ 1438663 h 6313225"/>
              <a:gd name="connsiteX3" fmla="*/ 6170914 w 6170914"/>
              <a:gd name="connsiteY3" fmla="*/ 5356963 h 6313225"/>
              <a:gd name="connsiteX4" fmla="*/ 6019731 w 6170914"/>
              <a:gd name="connsiteY4" fmla="*/ 5559138 h 6313225"/>
              <a:gd name="connsiteX5" fmla="*/ 5194591 w 6170914"/>
              <a:gd name="connsiteY5" fmla="*/ 6282226 h 6313225"/>
              <a:gd name="connsiteX6" fmla="*/ 5141791 w 6170914"/>
              <a:gd name="connsiteY6" fmla="*/ 6313225 h 6313225"/>
              <a:gd name="connsiteX7" fmla="*/ 1659199 w 6170914"/>
              <a:gd name="connsiteY7" fmla="*/ 6313225 h 6313225"/>
              <a:gd name="connsiteX8" fmla="*/ 1498064 w 6170914"/>
              <a:gd name="connsiteY8" fmla="*/ 6215333 h 6313225"/>
              <a:gd name="connsiteX9" fmla="*/ 0 w 6170914"/>
              <a:gd name="connsiteY9" fmla="*/ 3397813 h 6313225"/>
              <a:gd name="connsiteX10" fmla="*/ 3397813 w 6170914"/>
              <a:gd name="connsiteY10" fmla="*/ 0 h 6313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Help">
            <a:extLst>
              <a:ext uri="{FF2B5EF4-FFF2-40B4-BE49-F238E27FC236}">
                <a16:creationId xmlns:a16="http://schemas.microsoft.com/office/drawing/2014/main" id="{0667CB41-FE5A-44FA-B466-0DF2C4850E1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10424" y="1845770"/>
            <a:ext cx="4333875" cy="4333875"/>
          </a:xfrm>
          <a:prstGeom prst="rect">
            <a:avLst/>
          </a:prstGeom>
        </p:spPr>
      </p:pic>
    </p:spTree>
    <p:extLst>
      <p:ext uri="{BB962C8B-B14F-4D97-AF65-F5344CB8AC3E}">
        <p14:creationId xmlns:p14="http://schemas.microsoft.com/office/powerpoint/2010/main" val="3430621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F980A0D-0C4E-4DF8-A491-7CFBFA77B6F2}"/>
              </a:ext>
            </a:extLst>
          </p:cNvPr>
          <p:cNvSpPr>
            <a:spLocks noGrp="1"/>
          </p:cNvSpPr>
          <p:nvPr>
            <p:ph type="title"/>
          </p:nvPr>
        </p:nvSpPr>
        <p:spPr>
          <a:xfrm>
            <a:off x="1383564" y="348865"/>
            <a:ext cx="9718111" cy="1576446"/>
          </a:xfrm>
        </p:spPr>
        <p:txBody>
          <a:bodyPr anchor="ctr">
            <a:normAutofit/>
          </a:bodyPr>
          <a:lstStyle/>
          <a:p>
            <a:r>
              <a:rPr lang="en-US" sz="4000" b="1" i="1" u="sng">
                <a:solidFill>
                  <a:srgbClr val="FFFFFF"/>
                </a:solidFill>
              </a:rPr>
              <a:t>DISCLAIMERS</a:t>
            </a:r>
          </a:p>
        </p:txBody>
      </p:sp>
      <p:graphicFrame>
        <p:nvGraphicFramePr>
          <p:cNvPr id="5" name="Content Placeholder 2">
            <a:extLst>
              <a:ext uri="{FF2B5EF4-FFF2-40B4-BE49-F238E27FC236}">
                <a16:creationId xmlns:a16="http://schemas.microsoft.com/office/drawing/2014/main" id="{0C32C181-0B57-4961-A612-C7EC765002A6}"/>
              </a:ext>
            </a:extLst>
          </p:cNvPr>
          <p:cNvGraphicFramePr>
            <a:graphicFrameLocks noGrp="1"/>
          </p:cNvGraphicFramePr>
          <p:nvPr>
            <p:ph idx="1"/>
            <p:extLst>
              <p:ext uri="{D42A27DB-BD31-4B8C-83A1-F6EECF244321}">
                <p14:modId xmlns:p14="http://schemas.microsoft.com/office/powerpoint/2010/main" val="2942922182"/>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2253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104D1-020E-4E2E-9526-E10B451D284F}"/>
              </a:ext>
            </a:extLst>
          </p:cNvPr>
          <p:cNvSpPr>
            <a:spLocks noGrp="1"/>
          </p:cNvSpPr>
          <p:nvPr>
            <p:ph type="title"/>
          </p:nvPr>
        </p:nvSpPr>
        <p:spPr>
          <a:xfrm>
            <a:off x="804673" y="1445494"/>
            <a:ext cx="3616856" cy="4376572"/>
          </a:xfrm>
        </p:spPr>
        <p:txBody>
          <a:bodyPr anchor="ctr">
            <a:normAutofit/>
          </a:bodyPr>
          <a:lstStyle/>
          <a:p>
            <a:r>
              <a:rPr lang="en-US" sz="4800"/>
              <a:t>Collecting Information</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5952817-7497-42D6-BE7C-F0AA85067E02}"/>
              </a:ext>
            </a:extLst>
          </p:cNvPr>
          <p:cNvSpPr>
            <a:spLocks noGrp="1"/>
          </p:cNvSpPr>
          <p:nvPr>
            <p:ph idx="1"/>
          </p:nvPr>
        </p:nvSpPr>
        <p:spPr>
          <a:xfrm>
            <a:off x="6096000" y="1399032"/>
            <a:ext cx="5501834" cy="4471416"/>
          </a:xfrm>
        </p:spPr>
        <p:txBody>
          <a:bodyPr anchor="ctr">
            <a:normAutofit/>
          </a:bodyPr>
          <a:lstStyle/>
          <a:p>
            <a:r>
              <a:rPr lang="en-US" sz="2200" dirty="0">
                <a:solidFill>
                  <a:schemeClr val="bg1"/>
                </a:solidFill>
              </a:rPr>
              <a:t>Governments collect/create massive amounts of information</a:t>
            </a:r>
          </a:p>
          <a:p>
            <a:pPr lvl="1"/>
            <a:r>
              <a:rPr lang="en-US" sz="2200" dirty="0">
                <a:solidFill>
                  <a:schemeClr val="bg1"/>
                </a:solidFill>
              </a:rPr>
              <a:t>Education</a:t>
            </a:r>
          </a:p>
          <a:p>
            <a:pPr lvl="1"/>
            <a:r>
              <a:rPr lang="en-US" sz="2200" dirty="0">
                <a:solidFill>
                  <a:schemeClr val="bg1"/>
                </a:solidFill>
              </a:rPr>
              <a:t>Legal info</a:t>
            </a:r>
          </a:p>
          <a:p>
            <a:pPr lvl="1"/>
            <a:r>
              <a:rPr lang="en-US" sz="2200" dirty="0">
                <a:solidFill>
                  <a:schemeClr val="bg1"/>
                </a:solidFill>
              </a:rPr>
              <a:t>Health info </a:t>
            </a:r>
          </a:p>
          <a:p>
            <a:pPr lvl="1"/>
            <a:r>
              <a:rPr lang="en-US" sz="2200" dirty="0">
                <a:solidFill>
                  <a:schemeClr val="bg1"/>
                </a:solidFill>
              </a:rPr>
              <a:t>Environment – studies, reports</a:t>
            </a:r>
          </a:p>
          <a:p>
            <a:pPr lvl="1"/>
            <a:r>
              <a:rPr lang="en-US" sz="2200" dirty="0">
                <a:solidFill>
                  <a:schemeClr val="bg1"/>
                </a:solidFill>
              </a:rPr>
              <a:t>Transportation – construction, studies, contracts</a:t>
            </a:r>
          </a:p>
          <a:p>
            <a:pPr lvl="1"/>
            <a:r>
              <a:rPr lang="en-US" sz="2200" dirty="0">
                <a:solidFill>
                  <a:schemeClr val="bg1"/>
                </a:solidFill>
              </a:rPr>
              <a:t>Budgets</a:t>
            </a:r>
          </a:p>
          <a:p>
            <a:pPr lvl="1"/>
            <a:r>
              <a:rPr lang="en-US" sz="2200" dirty="0">
                <a:solidFill>
                  <a:schemeClr val="bg1"/>
                </a:solidFill>
              </a:rPr>
              <a:t>Communication - E-mails, Voicemails, texts, letters, etc.</a:t>
            </a:r>
          </a:p>
          <a:p>
            <a:pPr lvl="1"/>
            <a:r>
              <a:rPr lang="en-US" sz="2200" dirty="0">
                <a:solidFill>
                  <a:schemeClr val="bg1"/>
                </a:solidFill>
              </a:rPr>
              <a:t>Taxes</a:t>
            </a:r>
          </a:p>
          <a:p>
            <a:pPr lvl="1"/>
            <a:endParaRPr lang="en-US" sz="2200" dirty="0">
              <a:solidFill>
                <a:schemeClr val="bg1"/>
              </a:solidFill>
            </a:endParaRPr>
          </a:p>
          <a:p>
            <a:pPr lvl="1"/>
            <a:endParaRPr lang="en-US" sz="2200" dirty="0">
              <a:solidFill>
                <a:schemeClr val="bg1"/>
              </a:solidFill>
            </a:endParaRPr>
          </a:p>
          <a:p>
            <a:pPr lvl="1"/>
            <a:endParaRPr lang="en-US" sz="2200" dirty="0">
              <a:solidFill>
                <a:schemeClr val="bg1"/>
              </a:solidFill>
            </a:endParaRPr>
          </a:p>
          <a:p>
            <a:pPr lvl="1"/>
            <a:endParaRPr lang="en-US" sz="2200" dirty="0">
              <a:solidFill>
                <a:schemeClr val="bg1"/>
              </a:solidFill>
            </a:endParaRPr>
          </a:p>
          <a:p>
            <a:pPr lvl="1"/>
            <a:endParaRPr lang="en-US" sz="2200" dirty="0">
              <a:solidFill>
                <a:schemeClr val="bg1"/>
              </a:solidFill>
            </a:endParaRPr>
          </a:p>
          <a:p>
            <a:pPr lvl="1"/>
            <a:endParaRPr lang="en-US" sz="2200" dirty="0">
              <a:solidFill>
                <a:schemeClr val="bg1"/>
              </a:solidFill>
            </a:endParaRPr>
          </a:p>
        </p:txBody>
      </p:sp>
    </p:spTree>
    <p:extLst>
      <p:ext uri="{BB962C8B-B14F-4D97-AF65-F5344CB8AC3E}">
        <p14:creationId xmlns:p14="http://schemas.microsoft.com/office/powerpoint/2010/main" val="268152533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B2980-61A3-439C-9911-7A7F38380A0F}"/>
              </a:ext>
            </a:extLst>
          </p:cNvPr>
          <p:cNvSpPr>
            <a:spLocks noGrp="1"/>
          </p:cNvSpPr>
          <p:nvPr>
            <p:ph type="title"/>
          </p:nvPr>
        </p:nvSpPr>
        <p:spPr>
          <a:xfrm>
            <a:off x="801098" y="1396289"/>
            <a:ext cx="3583615" cy="4482819"/>
          </a:xfrm>
        </p:spPr>
        <p:txBody>
          <a:bodyPr>
            <a:normAutofit/>
          </a:bodyPr>
          <a:lstStyle/>
          <a:p>
            <a:r>
              <a:rPr lang="en-US" dirty="0"/>
              <a:t>Storage of information</a:t>
            </a:r>
          </a:p>
        </p:txBody>
      </p:sp>
      <p:sp>
        <p:nvSpPr>
          <p:cNvPr id="9" name="Freeform: Shape 8">
            <a:extLst>
              <a:ext uri="{FF2B5EF4-FFF2-40B4-BE49-F238E27FC236}">
                <a16:creationId xmlns:a16="http://schemas.microsoft.com/office/drawing/2014/main" id="{69AAB938-4404-42AF-B159-EFB4EFB1E4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4117" y="-1"/>
            <a:ext cx="7627884" cy="6858001"/>
          </a:xfrm>
          <a:custGeom>
            <a:avLst/>
            <a:gdLst>
              <a:gd name="connsiteX0" fmla="*/ 85359 w 7627884"/>
              <a:gd name="connsiteY0" fmla="*/ 0 h 6858001"/>
              <a:gd name="connsiteX1" fmla="*/ 7627884 w 7627884"/>
              <a:gd name="connsiteY1" fmla="*/ 0 h 6858001"/>
              <a:gd name="connsiteX2" fmla="*/ 7627884 w 7627884"/>
              <a:gd name="connsiteY2" fmla="*/ 6858001 h 6858001"/>
              <a:gd name="connsiteX3" fmla="*/ 2199224 w 7627884"/>
              <a:gd name="connsiteY3" fmla="*/ 6858001 h 6858001"/>
              <a:gd name="connsiteX4" fmla="*/ 2165320 w 7627884"/>
              <a:gd name="connsiteY4" fmla="*/ 6822453 h 6858001"/>
              <a:gd name="connsiteX5" fmla="*/ 0 w 7627884"/>
              <a:gd name="connsiteY5" fmla="*/ 1189815 h 6858001"/>
              <a:gd name="connsiteX6" fmla="*/ 43414 w 7627884"/>
              <a:gd name="connsiteY6" fmla="*/ 330098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27884" h="6858001">
                <a:moveTo>
                  <a:pt x="85359" y="0"/>
                </a:moveTo>
                <a:lnTo>
                  <a:pt x="7627884" y="0"/>
                </a:lnTo>
                <a:lnTo>
                  <a:pt x="7627884" y="6858001"/>
                </a:lnTo>
                <a:lnTo>
                  <a:pt x="2199224" y="6858001"/>
                </a:lnTo>
                <a:lnTo>
                  <a:pt x="2165320" y="6822453"/>
                </a:lnTo>
                <a:cubicBezTo>
                  <a:pt x="819447" y="5331646"/>
                  <a:pt x="0" y="3356427"/>
                  <a:pt x="0" y="1189815"/>
                </a:cubicBezTo>
                <a:cubicBezTo>
                  <a:pt x="0" y="899574"/>
                  <a:pt x="14708" y="612766"/>
                  <a:pt x="43414" y="33009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92A46B1C-E9BA-4577-BED6-B96DDC9AC4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747781" y="-1"/>
            <a:ext cx="7444220" cy="6858001"/>
          </a:xfrm>
          <a:custGeom>
            <a:avLst/>
            <a:gdLst>
              <a:gd name="connsiteX0" fmla="*/ 7357257 w 7444220"/>
              <a:gd name="connsiteY0" fmla="*/ 0 h 6858001"/>
              <a:gd name="connsiteX1" fmla="*/ 0 w 7444220"/>
              <a:gd name="connsiteY1" fmla="*/ 0 h 6858001"/>
              <a:gd name="connsiteX2" fmla="*/ 0 w 7444220"/>
              <a:gd name="connsiteY2" fmla="*/ 6858001 h 6858001"/>
              <a:gd name="connsiteX3" fmla="*/ 5169521 w 7444220"/>
              <a:gd name="connsiteY3" fmla="*/ 6858001 h 6858001"/>
              <a:gd name="connsiteX4" fmla="*/ 5459879 w 7444220"/>
              <a:gd name="connsiteY4" fmla="*/ 6539727 h 6858001"/>
              <a:gd name="connsiteX5" fmla="*/ 7444220 w 7444220"/>
              <a:gd name="connsiteY5" fmla="*/ 1189814 h 6858001"/>
              <a:gd name="connsiteX6" fmla="*/ 7401867 w 7444220"/>
              <a:gd name="connsiteY6" fmla="*/ 35106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44220" h="6858001">
                <a:moveTo>
                  <a:pt x="7357257" y="0"/>
                </a:moveTo>
                <a:lnTo>
                  <a:pt x="0" y="0"/>
                </a:lnTo>
                <a:lnTo>
                  <a:pt x="0" y="6858001"/>
                </a:lnTo>
                <a:lnTo>
                  <a:pt x="5169521" y="6858001"/>
                </a:lnTo>
                <a:lnTo>
                  <a:pt x="5459879" y="6539727"/>
                </a:lnTo>
                <a:cubicBezTo>
                  <a:pt x="6696598" y="5103389"/>
                  <a:pt x="7444220" y="3233911"/>
                  <a:pt x="7444220" y="1189814"/>
                </a:cubicBezTo>
                <a:cubicBezTo>
                  <a:pt x="7444220" y="906649"/>
                  <a:pt x="7429873" y="626836"/>
                  <a:pt x="7401867" y="35106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7D2F5250-6E06-4DD2-9494-45B9B1727AF5}"/>
              </a:ext>
            </a:extLst>
          </p:cNvPr>
          <p:cNvGraphicFramePr>
            <a:graphicFrameLocks noGrp="1"/>
          </p:cNvGraphicFramePr>
          <p:nvPr>
            <p:ph idx="1"/>
            <p:extLst>
              <p:ext uri="{D42A27DB-BD31-4B8C-83A1-F6EECF244321}">
                <p14:modId xmlns:p14="http://schemas.microsoft.com/office/powerpoint/2010/main" val="4075114343"/>
              </p:ext>
            </p:extLst>
          </p:nvPr>
        </p:nvGraphicFramePr>
        <p:xfrm>
          <a:off x="6096000" y="804231"/>
          <a:ext cx="5163239" cy="5310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256108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7EA4B1-60A9-4622-B3DA-F9F3B63844AE}"/>
              </a:ext>
            </a:extLst>
          </p:cNvPr>
          <p:cNvSpPr>
            <a:spLocks noGrp="1"/>
          </p:cNvSpPr>
          <p:nvPr>
            <p:ph type="title"/>
          </p:nvPr>
        </p:nvSpPr>
        <p:spPr>
          <a:xfrm>
            <a:off x="804672" y="640080"/>
            <a:ext cx="3282696" cy="5257800"/>
          </a:xfrm>
        </p:spPr>
        <p:txBody>
          <a:bodyPr>
            <a:normAutofit/>
          </a:bodyPr>
          <a:lstStyle/>
          <a:p>
            <a:r>
              <a:rPr lang="en-US" dirty="0">
                <a:solidFill>
                  <a:schemeClr val="bg1"/>
                </a:solidFill>
              </a:rPr>
              <a:t>Perspective in 2009</a:t>
            </a:r>
          </a:p>
        </p:txBody>
      </p:sp>
      <p:sp>
        <p:nvSpPr>
          <p:cNvPr id="3" name="Content Placeholder 2">
            <a:extLst>
              <a:ext uri="{FF2B5EF4-FFF2-40B4-BE49-F238E27FC236}">
                <a16:creationId xmlns:a16="http://schemas.microsoft.com/office/drawing/2014/main" id="{E02469A7-F571-41C3-AF21-B2C5A36F886D}"/>
              </a:ext>
            </a:extLst>
          </p:cNvPr>
          <p:cNvSpPr>
            <a:spLocks noGrp="1"/>
          </p:cNvSpPr>
          <p:nvPr>
            <p:ph idx="1"/>
          </p:nvPr>
        </p:nvSpPr>
        <p:spPr>
          <a:xfrm>
            <a:off x="5358384" y="640081"/>
            <a:ext cx="6024654" cy="5257800"/>
          </a:xfrm>
        </p:spPr>
        <p:txBody>
          <a:bodyPr anchor="ctr">
            <a:normAutofit/>
          </a:bodyPr>
          <a:lstStyle/>
          <a:p>
            <a:r>
              <a:rPr lang="en-US" sz="2400" dirty="0"/>
              <a:t>iPhone 3</a:t>
            </a:r>
          </a:p>
          <a:p>
            <a:r>
              <a:rPr lang="en-US" sz="2400" dirty="0"/>
              <a:t>Blackberry was a leading company</a:t>
            </a:r>
          </a:p>
          <a:p>
            <a:r>
              <a:rPr lang="en-US" sz="2400" dirty="0"/>
              <a:t>Facebook only 3 years old - opened to public in 2006 </a:t>
            </a:r>
          </a:p>
          <a:p>
            <a:r>
              <a:rPr lang="en-US" sz="2400" dirty="0"/>
              <a:t>Twitter only 3 years old - started in 2006 </a:t>
            </a:r>
          </a:p>
          <a:p>
            <a:r>
              <a:rPr lang="en-US" sz="2400" dirty="0"/>
              <a:t>Instagram did not exist</a:t>
            </a:r>
          </a:p>
        </p:txBody>
      </p:sp>
    </p:spTree>
    <p:extLst>
      <p:ext uri="{BB962C8B-B14F-4D97-AF65-F5344CB8AC3E}">
        <p14:creationId xmlns:p14="http://schemas.microsoft.com/office/powerpoint/2010/main" val="2483163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D5ECA-FFD4-4884-8A6E-5D868ABCA0B7}"/>
              </a:ext>
            </a:extLst>
          </p:cNvPr>
          <p:cNvSpPr>
            <a:spLocks noGrp="1"/>
          </p:cNvSpPr>
          <p:nvPr>
            <p:ph type="title"/>
          </p:nvPr>
        </p:nvSpPr>
        <p:spPr>
          <a:xfrm>
            <a:off x="801098" y="1396289"/>
            <a:ext cx="3583615" cy="4482819"/>
          </a:xfrm>
        </p:spPr>
        <p:txBody>
          <a:bodyPr>
            <a:normAutofit/>
          </a:bodyPr>
          <a:lstStyle/>
          <a:p>
            <a:r>
              <a:rPr lang="en-US" dirty="0"/>
              <a:t>Purpose of Discussion</a:t>
            </a:r>
          </a:p>
        </p:txBody>
      </p:sp>
      <p:sp>
        <p:nvSpPr>
          <p:cNvPr id="9" name="Freeform: Shape 8">
            <a:extLst>
              <a:ext uri="{FF2B5EF4-FFF2-40B4-BE49-F238E27FC236}">
                <a16:creationId xmlns:a16="http://schemas.microsoft.com/office/drawing/2014/main" id="{69AAB938-4404-42AF-B159-EFB4EFB1E4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64117" y="-1"/>
            <a:ext cx="7627884" cy="6858001"/>
          </a:xfrm>
          <a:custGeom>
            <a:avLst/>
            <a:gdLst>
              <a:gd name="connsiteX0" fmla="*/ 85359 w 7627884"/>
              <a:gd name="connsiteY0" fmla="*/ 0 h 6858001"/>
              <a:gd name="connsiteX1" fmla="*/ 7627884 w 7627884"/>
              <a:gd name="connsiteY1" fmla="*/ 0 h 6858001"/>
              <a:gd name="connsiteX2" fmla="*/ 7627884 w 7627884"/>
              <a:gd name="connsiteY2" fmla="*/ 6858001 h 6858001"/>
              <a:gd name="connsiteX3" fmla="*/ 2199224 w 7627884"/>
              <a:gd name="connsiteY3" fmla="*/ 6858001 h 6858001"/>
              <a:gd name="connsiteX4" fmla="*/ 2165320 w 7627884"/>
              <a:gd name="connsiteY4" fmla="*/ 6822453 h 6858001"/>
              <a:gd name="connsiteX5" fmla="*/ 0 w 7627884"/>
              <a:gd name="connsiteY5" fmla="*/ 1189815 h 6858001"/>
              <a:gd name="connsiteX6" fmla="*/ 43414 w 7627884"/>
              <a:gd name="connsiteY6" fmla="*/ 330098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27884" h="6858001">
                <a:moveTo>
                  <a:pt x="85359" y="0"/>
                </a:moveTo>
                <a:lnTo>
                  <a:pt x="7627884" y="0"/>
                </a:lnTo>
                <a:lnTo>
                  <a:pt x="7627884" y="6858001"/>
                </a:lnTo>
                <a:lnTo>
                  <a:pt x="2199224" y="6858001"/>
                </a:lnTo>
                <a:lnTo>
                  <a:pt x="2165320" y="6822453"/>
                </a:lnTo>
                <a:cubicBezTo>
                  <a:pt x="819447" y="5331646"/>
                  <a:pt x="0" y="3356427"/>
                  <a:pt x="0" y="1189815"/>
                </a:cubicBezTo>
                <a:cubicBezTo>
                  <a:pt x="0" y="899574"/>
                  <a:pt x="14708" y="612766"/>
                  <a:pt x="43414" y="33009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92A46B1C-E9BA-4577-BED6-B96DDC9AC4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747781" y="-1"/>
            <a:ext cx="7444220" cy="6858001"/>
          </a:xfrm>
          <a:custGeom>
            <a:avLst/>
            <a:gdLst>
              <a:gd name="connsiteX0" fmla="*/ 7357257 w 7444220"/>
              <a:gd name="connsiteY0" fmla="*/ 0 h 6858001"/>
              <a:gd name="connsiteX1" fmla="*/ 0 w 7444220"/>
              <a:gd name="connsiteY1" fmla="*/ 0 h 6858001"/>
              <a:gd name="connsiteX2" fmla="*/ 0 w 7444220"/>
              <a:gd name="connsiteY2" fmla="*/ 6858001 h 6858001"/>
              <a:gd name="connsiteX3" fmla="*/ 5169521 w 7444220"/>
              <a:gd name="connsiteY3" fmla="*/ 6858001 h 6858001"/>
              <a:gd name="connsiteX4" fmla="*/ 5459879 w 7444220"/>
              <a:gd name="connsiteY4" fmla="*/ 6539727 h 6858001"/>
              <a:gd name="connsiteX5" fmla="*/ 7444220 w 7444220"/>
              <a:gd name="connsiteY5" fmla="*/ 1189814 h 6858001"/>
              <a:gd name="connsiteX6" fmla="*/ 7401867 w 7444220"/>
              <a:gd name="connsiteY6" fmla="*/ 35106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44220" h="6858001">
                <a:moveTo>
                  <a:pt x="7357257" y="0"/>
                </a:moveTo>
                <a:lnTo>
                  <a:pt x="0" y="0"/>
                </a:lnTo>
                <a:lnTo>
                  <a:pt x="0" y="6858001"/>
                </a:lnTo>
                <a:lnTo>
                  <a:pt x="5169521" y="6858001"/>
                </a:lnTo>
                <a:lnTo>
                  <a:pt x="5459879" y="6539727"/>
                </a:lnTo>
                <a:cubicBezTo>
                  <a:pt x="6696598" y="5103389"/>
                  <a:pt x="7444220" y="3233911"/>
                  <a:pt x="7444220" y="1189814"/>
                </a:cubicBezTo>
                <a:cubicBezTo>
                  <a:pt x="7444220" y="906649"/>
                  <a:pt x="7429873" y="626836"/>
                  <a:pt x="7401867" y="351060"/>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1A3A2B3E-2C18-4CC0-969C-E4259F743C27}"/>
              </a:ext>
            </a:extLst>
          </p:cNvPr>
          <p:cNvGraphicFramePr>
            <a:graphicFrameLocks noGrp="1"/>
          </p:cNvGraphicFramePr>
          <p:nvPr>
            <p:ph idx="1"/>
            <p:extLst>
              <p:ext uri="{D42A27DB-BD31-4B8C-83A1-F6EECF244321}">
                <p14:modId xmlns:p14="http://schemas.microsoft.com/office/powerpoint/2010/main" val="575156377"/>
              </p:ext>
            </p:extLst>
          </p:nvPr>
        </p:nvGraphicFramePr>
        <p:xfrm>
          <a:off x="6096000" y="804231"/>
          <a:ext cx="5163239" cy="5310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182758"/>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9454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7290" y="681628"/>
            <a:ext cx="1128382" cy="847206"/>
            <a:chOff x="668003" y="1684057"/>
            <a:chExt cx="1128382" cy="847206"/>
          </a:xfrm>
        </p:grpSpPr>
        <p:sp>
          <p:nvSpPr>
            <p:cNvPr id="13"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4"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4DC151E4-2576-4842-BAA0-77DB014B80CD}"/>
              </a:ext>
            </a:extLst>
          </p:cNvPr>
          <p:cNvSpPr>
            <a:spLocks noGrp="1"/>
          </p:cNvSpPr>
          <p:nvPr>
            <p:ph type="title"/>
          </p:nvPr>
        </p:nvSpPr>
        <p:spPr>
          <a:xfrm>
            <a:off x="767290" y="1166932"/>
            <a:ext cx="3582073" cy="4279709"/>
          </a:xfrm>
        </p:spPr>
        <p:txBody>
          <a:bodyPr anchor="ctr">
            <a:normAutofit/>
          </a:bodyPr>
          <a:lstStyle/>
          <a:p>
            <a:r>
              <a:rPr lang="en-US" sz="4800">
                <a:solidFill>
                  <a:schemeClr val="bg1"/>
                </a:solidFill>
              </a:rPr>
              <a:t>Roadmap</a:t>
            </a:r>
            <a:endParaRPr lang="en-US" sz="4800" dirty="0">
              <a:solidFill>
                <a:schemeClr val="bg1"/>
              </a:solidFill>
            </a:endParaRPr>
          </a:p>
        </p:txBody>
      </p:sp>
      <p:sp>
        <p:nvSpPr>
          <p:cNvPr id="3" name="Content Placeholder 2">
            <a:extLst>
              <a:ext uri="{FF2B5EF4-FFF2-40B4-BE49-F238E27FC236}">
                <a16:creationId xmlns:a16="http://schemas.microsoft.com/office/drawing/2014/main" id="{5F0676CC-82FF-4AC1-AC6D-137601F9924F}"/>
              </a:ext>
            </a:extLst>
          </p:cNvPr>
          <p:cNvSpPr>
            <a:spLocks noGrp="1"/>
          </p:cNvSpPr>
          <p:nvPr>
            <p:ph idx="1"/>
          </p:nvPr>
        </p:nvSpPr>
        <p:spPr>
          <a:xfrm>
            <a:off x="5573864" y="1166933"/>
            <a:ext cx="5716988" cy="4279709"/>
          </a:xfrm>
        </p:spPr>
        <p:txBody>
          <a:bodyPr anchor="ctr">
            <a:normAutofit/>
          </a:bodyPr>
          <a:lstStyle/>
          <a:p>
            <a:r>
              <a:rPr lang="en-US" sz="2400" dirty="0"/>
              <a:t>A zig-zag through:</a:t>
            </a:r>
          </a:p>
          <a:p>
            <a:pPr lvl="1"/>
            <a:r>
              <a:rPr lang="en-US" sz="2000" dirty="0"/>
              <a:t>Definitions – back to basics</a:t>
            </a:r>
          </a:p>
          <a:p>
            <a:pPr lvl="1"/>
            <a:r>
              <a:rPr lang="en-US" sz="2000" dirty="0"/>
              <a:t>Aggregate data and why is it important</a:t>
            </a:r>
          </a:p>
          <a:p>
            <a:pPr lvl="1"/>
            <a:r>
              <a:rPr lang="en-US" sz="2000" dirty="0"/>
              <a:t>Different kinds of storage – does it matter</a:t>
            </a:r>
          </a:p>
          <a:p>
            <a:pPr lvl="1"/>
            <a:r>
              <a:rPr lang="en-US" sz="2000" dirty="0"/>
              <a:t>What does the RTKL and case law say about storage and retrieval of information</a:t>
            </a:r>
          </a:p>
          <a:p>
            <a:endParaRPr lang="en-US" sz="2400" dirty="0"/>
          </a:p>
          <a:p>
            <a:endParaRPr lang="en-US" sz="2400" dirty="0"/>
          </a:p>
        </p:txBody>
      </p:sp>
    </p:spTree>
    <p:extLst>
      <p:ext uri="{BB962C8B-B14F-4D97-AF65-F5344CB8AC3E}">
        <p14:creationId xmlns:p14="http://schemas.microsoft.com/office/powerpoint/2010/main" val="3592605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772370D-C332-4CD7-9617-92E707E2F45C}"/>
              </a:ext>
            </a:extLst>
          </p:cNvPr>
          <p:cNvSpPr>
            <a:spLocks noGrp="1"/>
          </p:cNvSpPr>
          <p:nvPr>
            <p:ph type="title"/>
          </p:nvPr>
        </p:nvSpPr>
        <p:spPr>
          <a:xfrm>
            <a:off x="2311147" y="365760"/>
            <a:ext cx="7569706" cy="1288238"/>
          </a:xfrm>
        </p:spPr>
        <p:txBody>
          <a:bodyPr anchor="ctr">
            <a:normAutofit/>
          </a:bodyPr>
          <a:lstStyle/>
          <a:p>
            <a:pPr algn="ctr"/>
            <a:r>
              <a:rPr lang="en-US" dirty="0"/>
              <a:t>Definitions and Terminology </a:t>
            </a:r>
            <a:endParaRPr lang="en-US"/>
          </a:p>
        </p:txBody>
      </p:sp>
      <p:sp>
        <p:nvSpPr>
          <p:cNvPr id="3" name="Content Placeholder 2">
            <a:extLst>
              <a:ext uri="{FF2B5EF4-FFF2-40B4-BE49-F238E27FC236}">
                <a16:creationId xmlns:a16="http://schemas.microsoft.com/office/drawing/2014/main" id="{B017C3E2-507E-4E5A-B961-7842368202BF}"/>
              </a:ext>
            </a:extLst>
          </p:cNvPr>
          <p:cNvSpPr>
            <a:spLocks noGrp="1"/>
          </p:cNvSpPr>
          <p:nvPr>
            <p:ph idx="1"/>
          </p:nvPr>
        </p:nvSpPr>
        <p:spPr>
          <a:xfrm>
            <a:off x="2165569" y="1956816"/>
            <a:ext cx="7860863" cy="4024884"/>
          </a:xfrm>
        </p:spPr>
        <p:txBody>
          <a:bodyPr anchor="t">
            <a:normAutofit/>
          </a:bodyPr>
          <a:lstStyle/>
          <a:p>
            <a:pPr marL="0" indent="0">
              <a:buNone/>
            </a:pPr>
            <a:r>
              <a:rPr lang="en-US" sz="2400"/>
              <a:t>“Record.” Information, regardless of physical form or characteristics, that documents a transaction or activity of an agency and that is created, received or retained pursuant to law or in connection with a transaction, business or activity of the agency. The term includes a document, paper, letter, map, book, tape, photograph, film or sound recording, </a:t>
            </a:r>
            <a:r>
              <a:rPr lang="en-US" sz="2400" b="1"/>
              <a:t>information stored or maintained electronically and a dataprocessed or image-processed document.</a:t>
            </a:r>
          </a:p>
        </p:txBody>
      </p:sp>
    </p:spTree>
    <p:extLst>
      <p:ext uri="{BB962C8B-B14F-4D97-AF65-F5344CB8AC3E}">
        <p14:creationId xmlns:p14="http://schemas.microsoft.com/office/powerpoint/2010/main" val="3102534368"/>
      </p:ext>
    </p:extLst>
  </p:cSld>
  <p:clrMapOvr>
    <a:overrideClrMapping bg1="dk1" tx1="lt1" bg2="dk2" tx2="lt2" accent1="accent1" accent2="accent2" accent3="accent3" accent4="accent4" accent5="accent5" accent6="accent6" hlink="hlink" folHlink="folHlink"/>
  </p:clrMapOvr>
</p:sld>
</file>

<file path=ppt/tags/tag1.xml><?xml version="1.0" encoding="utf-8"?>
<p:tagLst xmlns:a="http://schemas.openxmlformats.org/drawingml/2006/main" xmlns:r="http://schemas.openxmlformats.org/officeDocument/2006/relationships" xmlns:p="http://schemas.openxmlformats.org/presentationml/2006/main">
  <p:tag name="TIMING" val="|0.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820</TotalTime>
  <Words>1569</Words>
  <Application>Microsoft Office PowerPoint</Application>
  <PresentationFormat>Widescreen</PresentationFormat>
  <Paragraphs>125</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Calibri Light</vt:lpstr>
      <vt:lpstr>Lato</vt:lpstr>
      <vt:lpstr>Roboto</vt:lpstr>
      <vt:lpstr>verdana</vt:lpstr>
      <vt:lpstr>Wingdings</vt:lpstr>
      <vt:lpstr>Office Theme</vt:lpstr>
      <vt:lpstr>PowerPoint Presentation</vt:lpstr>
      <vt:lpstr>Data, Storage and the RTKL</vt:lpstr>
      <vt:lpstr>DISCLAIMERS</vt:lpstr>
      <vt:lpstr>Collecting Information</vt:lpstr>
      <vt:lpstr>Storage of information</vt:lpstr>
      <vt:lpstr>Perspective in 2009</vt:lpstr>
      <vt:lpstr>Purpose of Discussion</vt:lpstr>
      <vt:lpstr>Roadmap</vt:lpstr>
      <vt:lpstr>Definitions and Terminology </vt:lpstr>
      <vt:lpstr>Definitions and Terminology</vt:lpstr>
      <vt:lpstr>Aggregated Data</vt:lpstr>
      <vt:lpstr>Information storage: Does it matter  Legere, 50 A.3d 260 </vt:lpstr>
      <vt:lpstr>Common questions to ask</vt:lpstr>
      <vt:lpstr>Case by case determination</vt:lpstr>
      <vt:lpstr>Create vs. Extract</vt:lpstr>
      <vt:lpstr>Create vs. Extract</vt:lpstr>
      <vt:lpstr>Chubb v. L&amp;I, AP 2021-0925   </vt:lpstr>
      <vt:lpstr>Tips to Agencies</vt:lpstr>
      <vt:lpstr>Tips to Requesters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Byerly, Nathanael</dc:creator>
  <cp:lastModifiedBy>Sostar, Janelle K</cp:lastModifiedBy>
  <cp:revision>80</cp:revision>
  <dcterms:created xsi:type="dcterms:W3CDTF">2022-03-03T19:38:37Z</dcterms:created>
  <dcterms:modified xsi:type="dcterms:W3CDTF">2022-03-17T16:14:30Z</dcterms:modified>
</cp:coreProperties>
</file>